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6"/>
  </p:notesMasterIdLst>
  <p:sldIdLst>
    <p:sldId id="256" r:id="rId2"/>
    <p:sldId id="276" r:id="rId3"/>
    <p:sldId id="272" r:id="rId4"/>
    <p:sldId id="264" r:id="rId5"/>
    <p:sldId id="273" r:id="rId6"/>
    <p:sldId id="274" r:id="rId7"/>
    <p:sldId id="275" r:id="rId8"/>
    <p:sldId id="279" r:id="rId9"/>
    <p:sldId id="280" r:id="rId10"/>
    <p:sldId id="281" r:id="rId11"/>
    <p:sldId id="298" r:id="rId12"/>
    <p:sldId id="282" r:id="rId13"/>
    <p:sldId id="303" r:id="rId14"/>
    <p:sldId id="284" r:id="rId15"/>
    <p:sldId id="294" r:id="rId16"/>
    <p:sldId id="291" r:id="rId17"/>
    <p:sldId id="285" r:id="rId18"/>
    <p:sldId id="286" r:id="rId19"/>
    <p:sldId id="287" r:id="rId20"/>
    <p:sldId id="288" r:id="rId21"/>
    <p:sldId id="292" r:id="rId22"/>
    <p:sldId id="260" r:id="rId23"/>
    <p:sldId id="293" r:id="rId24"/>
    <p:sldId id="261" r:id="rId25"/>
    <p:sldId id="262" r:id="rId26"/>
    <p:sldId id="263" r:id="rId27"/>
    <p:sldId id="296" r:id="rId28"/>
    <p:sldId id="297" r:id="rId29"/>
    <p:sldId id="300" r:id="rId30"/>
    <p:sldId id="299" r:id="rId31"/>
    <p:sldId id="268" r:id="rId32"/>
    <p:sldId id="269" r:id="rId33"/>
    <p:sldId id="270" r:id="rId34"/>
    <p:sldId id="271" r:id="rId3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808" autoAdjust="0"/>
    <p:restoredTop sz="94541" autoAdjust="0"/>
  </p:normalViewPr>
  <p:slideViewPr>
    <p:cSldViewPr snapToGrid="0">
      <p:cViewPr varScale="1">
        <p:scale>
          <a:sx n="88" d="100"/>
          <a:sy n="88" d="100"/>
        </p:scale>
        <p:origin x="57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E658D3-8E70-4DAC-B419-5204A55ED9E1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B94E0B-759D-41F9-8884-74F5B9CEB8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5523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95114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2444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67362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64220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42689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94E0B-759D-41F9-8884-74F5B9CEB8B1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7914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此法適用哪些鳥種?地形？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人時事地物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17361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4588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" name="Google Shape;13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許多鳥類2次繁殖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只要2次調查、但要天天去也可以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注意：不要刻意挑選鳥況較好的資料。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63416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3203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649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60037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0959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84226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與去年比較之下，除了</a:t>
            </a:r>
            <a:r>
              <a:rPr lang="en-US" altLang="zh-TW" dirty="0" smtClean="0"/>
              <a:t>”</a:t>
            </a:r>
            <a:r>
              <a:rPr lang="zh-TW" altLang="en-US" dirty="0" smtClean="0"/>
              <a:t>超過</a:t>
            </a:r>
            <a:r>
              <a:rPr lang="en-US" altLang="zh-TW" dirty="0" smtClean="0"/>
              <a:t>7</a:t>
            </a:r>
            <a:r>
              <a:rPr lang="zh-TW" altLang="en-US" dirty="0" smtClean="0"/>
              <a:t>日才完成調查</a:t>
            </a:r>
            <a:r>
              <a:rPr lang="en-US" altLang="zh-TW" dirty="0" smtClean="0"/>
              <a:t>”</a:t>
            </a:r>
            <a:r>
              <a:rPr lang="zh-TW" altLang="en-US" dirty="0" smtClean="0"/>
              <a:t>此項之外，其他的類型都有大幅下降。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94E0B-759D-41F9-8884-74F5B9CEB8B1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6485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911814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76917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7676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55822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589903"/>
            <a:ext cx="7200900" cy="4277497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43183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608199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6705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49833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591065"/>
          </a:xfrm>
        </p:spPr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60399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27155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805288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28725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6240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416908"/>
            <a:ext cx="7200900" cy="44504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EFBAEC07-9522-4948-A507-EDDA191F17BA}" type="datetimeFigureOut">
              <a:rPr lang="zh-TW" altLang="en-US" smtClean="0"/>
              <a:t>2021/12/10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910452B5-0D1D-4785-98CD-AC0286CD205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48784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43221" y="1508368"/>
            <a:ext cx="7444043" cy="1654962"/>
          </a:xfrm>
        </p:spPr>
        <p:txBody>
          <a:bodyPr/>
          <a:lstStyle/>
          <a:p>
            <a:r>
              <a:rPr lang="en-US" altLang="zh-TW" sz="4400" b="1" dirty="0"/>
              <a:t>110</a:t>
            </a:r>
            <a:r>
              <a:rPr lang="zh-TW" altLang="en-US" sz="4400" b="1" dirty="0"/>
              <a:t>年度國有林班地臺灣獼猴與繁殖鳥類監測計畫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795849" y="3830595"/>
            <a:ext cx="6005383" cy="1779373"/>
          </a:xfrm>
        </p:spPr>
        <p:txBody>
          <a:bodyPr>
            <a:noAutofit/>
          </a:bodyPr>
          <a:lstStyle/>
          <a:p>
            <a:pPr lvl="0" algn="l">
              <a:buClr>
                <a:srgbClr val="404F21"/>
              </a:buClr>
              <a:buSzPts val="3200"/>
            </a:pPr>
            <a:r>
              <a:rPr lang="zh-TW" altLang="en-US" sz="2400" b="1" u="sng" dirty="0">
                <a:solidFill>
                  <a:schemeClr val="accent4">
                    <a:lumMod val="75000"/>
                  </a:schemeClr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范孟雯</a:t>
            </a:r>
            <a:r>
              <a:rPr lang="zh-TW" altLang="en-US" sz="2400" b="1" dirty="0">
                <a:solidFill>
                  <a:schemeClr val="accent4">
                    <a:lumMod val="75000"/>
                  </a:schemeClr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張仕緯 徐瑋婷 蔡明剛</a:t>
            </a:r>
          </a:p>
          <a:p>
            <a:pPr lvl="0" algn="l">
              <a:spcBef>
                <a:spcPts val="520"/>
              </a:spcBef>
              <a:buClr>
                <a:srgbClr val="888888"/>
              </a:buClr>
              <a:buSzPts val="2600"/>
            </a:pPr>
            <a:endParaRPr lang="zh-TW" altLang="en-US" sz="2400" b="1" dirty="0">
              <a:solidFill>
                <a:schemeClr val="accent4">
                  <a:lumMod val="75000"/>
                </a:schemeClr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0" algn="l">
              <a:spcBef>
                <a:spcPts val="520"/>
              </a:spcBef>
              <a:buClr>
                <a:srgbClr val="404F21"/>
              </a:buClr>
              <a:buSzPts val="2600"/>
            </a:pPr>
            <a:r>
              <a:rPr lang="zh-TW" altLang="en-US" sz="2400" b="1" dirty="0">
                <a:solidFill>
                  <a:schemeClr val="accent4">
                    <a:lumMod val="75000"/>
                  </a:schemeClr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行政院農業委員會</a:t>
            </a:r>
            <a:br>
              <a:rPr lang="zh-TW" altLang="en-US" sz="2400" b="1" dirty="0">
                <a:solidFill>
                  <a:schemeClr val="accent4">
                    <a:lumMod val="75000"/>
                  </a:schemeClr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altLang="en-US" sz="2400" b="1" dirty="0">
                <a:solidFill>
                  <a:schemeClr val="accent4">
                    <a:lumMod val="75000"/>
                  </a:schemeClr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特有生物研究保育中心</a:t>
            </a:r>
            <a:endParaRPr lang="zh-TW" alt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2178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/>
          <p:nvPr/>
        </p:nvSpPr>
        <p:spPr>
          <a:xfrm>
            <a:off x="1454077" y="116632"/>
            <a:ext cx="768992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 sz="440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分析猴群空間分布與棲地利用</a:t>
            </a:r>
            <a:endParaRPr/>
          </a:p>
        </p:txBody>
      </p:sp>
      <p:sp>
        <p:nvSpPr>
          <p:cNvPr id="190" name="Google Shape;190;p12"/>
          <p:cNvSpPr/>
          <p:nvPr/>
        </p:nvSpPr>
        <p:spPr>
          <a:xfrm>
            <a:off x="899592" y="1536174"/>
            <a:ext cx="7920880" cy="3785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變數: </a:t>
            </a:r>
            <a:r>
              <a:rPr lang="zh-TW" altLang="en-US" sz="24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年、</a:t>
            </a:r>
            <a:r>
              <a:rPr lang="zh-TW" sz="24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</a:t>
            </a: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日、</a:t>
            </a:r>
            <a:r>
              <a:rPr lang="zh-TW" sz="2400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森林類型</a:t>
            </a: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lang="zh-TW" sz="2400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林管處分區</a:t>
            </a: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和海拔。</a:t>
            </a:r>
            <a:endParaRPr sz="24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利用訊息理論研究法(information-theoretic approach)進行模式的比較</a:t>
            </a:r>
            <a:endParaRPr sz="24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使用廣義線性混合模式(GLMM)分析</a:t>
            </a:r>
            <a:endParaRPr sz="24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具有顯著影響性的</a:t>
            </a:r>
            <a:r>
              <a:rPr lang="zh-TW" sz="2400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類別變數</a:t>
            </a: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，再用Tukey多重比較</a:t>
            </a:r>
            <a:endParaRPr sz="24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91" name="Google Shape;191;p12"/>
          <p:cNvSpPr/>
          <p:nvPr/>
        </p:nvSpPr>
        <p:spPr>
          <a:xfrm>
            <a:off x="4364251" y="3244334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3562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 sz="54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</a:t>
            </a:r>
            <a:r>
              <a:rPr lang="en-US" altLang="zh-TW" sz="54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 altLang="zh-TW" sz="5400" dirty="0" smtClean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altLang="en-US" sz="54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獼猴調查</a:t>
            </a:r>
            <a:r>
              <a:rPr lang="zh-TW" altLang="zh-TW" sz="5400" dirty="0" smtClean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成果</a:t>
            </a:r>
            <a:endParaRPr lang="zh-TW" altLang="en-US" sz="5400" dirty="0">
              <a:solidFill>
                <a:schemeClr val="tx1"/>
              </a:solidFill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2192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 sz="4000" dirty="0">
                <a:sym typeface="Microsoft JhengHei"/>
              </a:rPr>
              <a:t>202</a:t>
            </a:r>
            <a:r>
              <a:rPr lang="en-US" altLang="zh-TW" sz="4000" dirty="0">
                <a:sym typeface="Microsoft JhengHei"/>
              </a:rPr>
              <a:t>1</a:t>
            </a:r>
            <a:r>
              <a:rPr lang="zh-TW" sz="4000" dirty="0">
                <a:sym typeface="Microsoft JhengHei"/>
              </a:rPr>
              <a:t>年</a:t>
            </a:r>
            <a:r>
              <a:rPr lang="zh-TW" sz="4000" dirty="0">
                <a:sym typeface="Microsoft JhengHei"/>
              </a:rPr>
              <a:t>執行成果</a:t>
            </a:r>
            <a:endParaRPr sz="4000" dirty="0">
              <a:sym typeface="Microsoft JhengHei"/>
            </a:endParaRPr>
          </a:p>
        </p:txBody>
      </p:sp>
      <p:grpSp>
        <p:nvGrpSpPr>
          <p:cNvPr id="6" name="群組 5"/>
          <p:cNvGrpSpPr>
            <a:grpSpLocks noChangeAspect="1"/>
          </p:cNvGrpSpPr>
          <p:nvPr/>
        </p:nvGrpSpPr>
        <p:grpSpPr>
          <a:xfrm>
            <a:off x="5118639" y="1314683"/>
            <a:ext cx="3901793" cy="2482960"/>
            <a:chOff x="1488558" y="-1"/>
            <a:chExt cx="21626623" cy="13762399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488558" y="1"/>
              <a:ext cx="21626623" cy="13762397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1488558" y="-1"/>
              <a:ext cx="21626623" cy="13762399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41000"/>
                  </a:schemeClr>
                </a:gs>
                <a:gs pos="65000">
                  <a:schemeClr val="bg1">
                    <a:alpha val="76000"/>
                  </a:schemeClr>
                </a:gs>
                <a:gs pos="83000">
                  <a:schemeClr val="bg1">
                    <a:alpha val="82000"/>
                  </a:schemeClr>
                </a:gs>
                <a:gs pos="10000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zh-TW" altLang="en-US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參與人數：</a:t>
            </a:r>
            <a:r>
              <a:rPr lang="en-US" alt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378</a:t>
            </a:r>
            <a:r>
              <a:rPr lang="zh-TW" altLang="en-US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位護管員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zh-TW" altLang="en-US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調查樣區數：</a:t>
            </a:r>
            <a:r>
              <a:rPr lang="en-US" alt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385</a:t>
            </a:r>
            <a:r>
              <a:rPr lang="zh-TW" altLang="en-US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個</a:t>
            </a:r>
          </a:p>
          <a:p>
            <a:pPr marL="342900" lvl="0" indent="-34290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zh-TW" altLang="en-US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調查樣點數：</a:t>
            </a:r>
          </a:p>
          <a:p>
            <a:pPr marL="742950" lvl="1" indent="-285750">
              <a:lnSpc>
                <a:spcPct val="15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平均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2,434</a:t>
            </a: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個</a:t>
            </a:r>
          </a:p>
          <a:p>
            <a:pPr marL="742950" lvl="1" indent="-285750">
              <a:lnSpc>
                <a:spcPct val="15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平均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2,236.5</a:t>
            </a: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個 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符合標準的資料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endParaRPr lang="zh-TW" altLang="en-US" dirty="0"/>
          </a:p>
          <a:p>
            <a:pPr marL="742950" lvl="1" indent="-285750">
              <a:lnSpc>
                <a:spcPct val="15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海拔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&gt;50 m </a:t>
            </a: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的森林棲地，平均</a:t>
            </a:r>
            <a:r>
              <a:rPr lang="en-US" altLang="zh-TW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2,135</a:t>
            </a:r>
            <a:r>
              <a:rPr lang="zh-TW" altLang="en-US" sz="2200" i="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個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3289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 sz="4000" dirty="0">
                <a:sym typeface="Microsoft JhengHei"/>
              </a:rPr>
              <a:t>202</a:t>
            </a:r>
            <a:r>
              <a:rPr lang="en-US" altLang="zh-TW" sz="4000" dirty="0">
                <a:sym typeface="Microsoft JhengHei"/>
              </a:rPr>
              <a:t>1</a:t>
            </a:r>
            <a:r>
              <a:rPr lang="zh-TW" altLang="zh-TW" sz="4000" dirty="0">
                <a:sym typeface="Microsoft JhengHei"/>
              </a:rPr>
              <a:t>年各林管處的資料回收率</a:t>
            </a:r>
            <a:endParaRPr lang="zh-TW" altLang="en-US" sz="4000" dirty="0"/>
          </a:p>
        </p:txBody>
      </p:sp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8937201"/>
              </p:ext>
            </p:extLst>
          </p:nvPr>
        </p:nvGraphicFramePr>
        <p:xfrm>
          <a:off x="687431" y="1365749"/>
          <a:ext cx="8151768" cy="4456285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885971">
                  <a:extLst>
                    <a:ext uri="{9D8B030D-6E8A-4147-A177-3AD203B41FA5}">
                      <a16:colId xmlns:a16="http://schemas.microsoft.com/office/drawing/2014/main" val="2182794498"/>
                    </a:ext>
                  </a:extLst>
                </a:gridCol>
                <a:gridCol w="1078437">
                  <a:extLst>
                    <a:ext uri="{9D8B030D-6E8A-4147-A177-3AD203B41FA5}">
                      <a16:colId xmlns:a16="http://schemas.microsoft.com/office/drawing/2014/main" val="4098770371"/>
                    </a:ext>
                  </a:extLst>
                </a:gridCol>
                <a:gridCol w="1427462">
                  <a:extLst>
                    <a:ext uri="{9D8B030D-6E8A-4147-A177-3AD203B41FA5}">
                      <a16:colId xmlns:a16="http://schemas.microsoft.com/office/drawing/2014/main" val="1154146148"/>
                    </a:ext>
                  </a:extLst>
                </a:gridCol>
                <a:gridCol w="52595">
                  <a:extLst>
                    <a:ext uri="{9D8B030D-6E8A-4147-A177-3AD203B41FA5}">
                      <a16:colId xmlns:a16="http://schemas.microsoft.com/office/drawing/2014/main" val="2937019689"/>
                    </a:ext>
                  </a:extLst>
                </a:gridCol>
                <a:gridCol w="1139221">
                  <a:extLst>
                    <a:ext uri="{9D8B030D-6E8A-4147-A177-3AD203B41FA5}">
                      <a16:colId xmlns:a16="http://schemas.microsoft.com/office/drawing/2014/main" val="3540359649"/>
                    </a:ext>
                  </a:extLst>
                </a:gridCol>
                <a:gridCol w="1390940">
                  <a:extLst>
                    <a:ext uri="{9D8B030D-6E8A-4147-A177-3AD203B41FA5}">
                      <a16:colId xmlns:a16="http://schemas.microsoft.com/office/drawing/2014/main" val="4159302339"/>
                    </a:ext>
                  </a:extLst>
                </a:gridCol>
                <a:gridCol w="136554">
                  <a:extLst>
                    <a:ext uri="{9D8B030D-6E8A-4147-A177-3AD203B41FA5}">
                      <a16:colId xmlns:a16="http://schemas.microsoft.com/office/drawing/2014/main" val="311046306"/>
                    </a:ext>
                  </a:extLst>
                </a:gridCol>
                <a:gridCol w="1034749">
                  <a:extLst>
                    <a:ext uri="{9D8B030D-6E8A-4147-A177-3AD203B41FA5}">
                      <a16:colId xmlns:a16="http://schemas.microsoft.com/office/drawing/2014/main" val="3149184665"/>
                    </a:ext>
                  </a:extLst>
                </a:gridCol>
                <a:gridCol w="1005839">
                  <a:extLst>
                    <a:ext uri="{9D8B030D-6E8A-4147-A177-3AD203B41FA5}">
                      <a16:colId xmlns:a16="http://schemas.microsoft.com/office/drawing/2014/main" val="3618026611"/>
                    </a:ext>
                  </a:extLst>
                </a:gridCol>
              </a:tblGrid>
              <a:tr h="143011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u="none" strike="noStrike" kern="1200" cap="none" dirty="0" smtClean="0"/>
                        <a:t>第</a:t>
                      </a:r>
                      <a:r>
                        <a:rPr lang="en-US" altLang="zh-TW" sz="2000" u="none" strike="noStrike" kern="1200" cap="none" dirty="0" smtClean="0"/>
                        <a:t>1</a:t>
                      </a:r>
                      <a:r>
                        <a:rPr lang="zh-TW" altLang="en-US" sz="2000" u="none" strike="noStrike" kern="1200" cap="none" dirty="0" smtClean="0"/>
                        <a:t>旅次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u="none" strike="noStrike" kern="1200" cap="none" dirty="0" smtClean="0"/>
                        <a:t>第</a:t>
                      </a:r>
                      <a:r>
                        <a:rPr lang="en-US" altLang="zh-TW" sz="2000" u="none" strike="noStrike" kern="1200" cap="none" dirty="0" smtClean="0"/>
                        <a:t>2</a:t>
                      </a:r>
                      <a:r>
                        <a:rPr lang="zh-TW" altLang="en-US" sz="2000" u="none" strike="noStrike" kern="1200" cap="none" dirty="0" smtClean="0"/>
                        <a:t>旅次</a:t>
                      </a:r>
                      <a:endParaRPr lang="en-US" altLang="zh-TW" sz="2000" u="none" strike="noStrike" kern="1200" cap="none" dirty="0" smtClean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u="none" strike="noStrike" kern="1200" cap="none" dirty="0"/>
                        <a:t>環境照片</a:t>
                      </a: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kern="1200" cap="none" dirty="0"/>
                        <a:t>GPS</a:t>
                      </a:r>
                      <a:endParaRPr 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213438"/>
                  </a:ext>
                </a:extLst>
              </a:tr>
              <a:tr h="496388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u="none" strike="noStrike" kern="1200" cap="none" dirty="0" smtClean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Excel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u="none" strike="noStrike" kern="1200" cap="none" dirty="0" smtClean="0">
                          <a:sym typeface="Microsoft JhengHei"/>
                        </a:rPr>
                        <a:t>調查表</a:t>
                      </a:r>
                      <a:r>
                        <a:rPr lang="en-US" altLang="zh-TW" sz="2000" u="none" strike="noStrike" kern="1200" cap="none" dirty="0" smtClean="0">
                          <a:sym typeface="Microsoft JhengHei"/>
                        </a:rPr>
                        <a:t>(</a:t>
                      </a:r>
                      <a:r>
                        <a:rPr lang="zh-TW" altLang="en-US" sz="2000" u="none" strike="noStrike" kern="1200" cap="none" dirty="0" smtClean="0">
                          <a:sym typeface="Microsoft JhengHei"/>
                        </a:rPr>
                        <a:t>紙本</a:t>
                      </a:r>
                      <a:r>
                        <a:rPr lang="en-US" altLang="zh-TW" sz="2000" u="none" strike="noStrike" kern="1200" cap="none" dirty="0" smtClean="0">
                          <a:sym typeface="Microsoft JhengHei"/>
                        </a:rPr>
                        <a:t>)</a:t>
                      </a:r>
                      <a:r>
                        <a:rPr lang="zh-TW" altLang="en-US" sz="2000" u="none" strike="noStrike" kern="1200" cap="none" dirty="0" smtClean="0">
                          <a:sym typeface="Microsoft JhengHei"/>
                        </a:rPr>
                        <a:t>掃描</a:t>
                      </a:r>
                      <a:endParaRPr lang="en-US" altLang="zh-TW" sz="2000" u="none" strike="noStrike" kern="1200" cap="none" dirty="0" smtClean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u="none" strike="noStrike" kern="1200" cap="none" dirty="0" smtClean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Excel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u="none" strike="noStrike" kern="1200" cap="none" dirty="0" smtClean="0">
                          <a:sym typeface="Microsoft JhengHei"/>
                        </a:rPr>
                        <a:t>調查表</a:t>
                      </a:r>
                      <a:r>
                        <a:rPr lang="en-US" altLang="zh-TW" sz="2000" u="none" strike="noStrike" kern="1200" cap="none" dirty="0" smtClean="0">
                          <a:sym typeface="Microsoft JhengHei"/>
                        </a:rPr>
                        <a:t>(</a:t>
                      </a:r>
                      <a:r>
                        <a:rPr lang="zh-TW" altLang="en-US" sz="2000" u="none" strike="noStrike" kern="1200" cap="none" dirty="0" smtClean="0">
                          <a:sym typeface="Microsoft JhengHei"/>
                        </a:rPr>
                        <a:t>紙本</a:t>
                      </a:r>
                      <a:r>
                        <a:rPr lang="en-US" altLang="zh-TW" sz="2000" u="none" strike="noStrike" kern="1200" cap="none" dirty="0" smtClean="0">
                          <a:sym typeface="Microsoft JhengHei"/>
                        </a:rPr>
                        <a:t>)</a:t>
                      </a:r>
                      <a:r>
                        <a:rPr lang="zh-TW" altLang="en-US" sz="2000" u="none" strike="noStrike" kern="1200" cap="none" dirty="0" smtClean="0">
                          <a:sym typeface="Microsoft JhengHei"/>
                        </a:rPr>
                        <a:t>掃描</a:t>
                      </a:r>
                      <a:endParaRPr lang="zh-TW" altLang="en-US" sz="2000" u="none" strike="noStrike" kern="1200" cap="none" dirty="0" smtClean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2100585"/>
                  </a:ext>
                </a:extLst>
              </a:tr>
              <a:tr h="455431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u="none" strike="noStrike" kern="1200" cap="none" dirty="0" smtClean="0"/>
                        <a:t>樣區數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7625" marR="7625" marT="76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回收率%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7625" marR="7625" marT="76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u="none" strike="noStrike" kern="1200" cap="none" dirty="0" smtClean="0"/>
                        <a:t>樣區數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7625" marR="7625" marT="76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回收率%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7625" marR="7625" marT="76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u="none" strike="noStrike" cap="none" dirty="0" smtClean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回收率</a:t>
                      </a:r>
                      <a:r>
                        <a:rPr lang="en-US" altLang="zh-TW" sz="2000" u="none" strike="noStrike" cap="none" dirty="0" smtClean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%</a:t>
                      </a:r>
                      <a:endParaRPr lang="zh-TW" altLang="en-US" sz="2000" b="0" i="0" u="none" strike="noStrike" cap="none" dirty="0" smtClean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u="none" strike="noStrike" cap="none" dirty="0" smtClean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回收率</a:t>
                      </a:r>
                      <a:r>
                        <a:rPr lang="en-US" altLang="zh-TW" sz="2000" u="none" strike="noStrike" cap="none" dirty="0" smtClean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%</a:t>
                      </a:r>
                      <a:endParaRPr lang="zh-TW" altLang="en-US" sz="2000" b="0" i="0" u="none" strike="noStrike" cap="none" dirty="0" smtClean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2333714"/>
                  </a:ext>
                </a:extLst>
              </a:tr>
              <a:tr h="341246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u="none" strike="noStrike" kern="1200" cap="none" dirty="0"/>
                        <a:t>羅東</a:t>
                      </a: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42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42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83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03128800"/>
                  </a:ext>
                </a:extLst>
              </a:tr>
              <a:tr h="341246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u="none" strike="noStrike" kern="1200" cap="none" dirty="0"/>
                        <a:t>新竹</a:t>
                      </a: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55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60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55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84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87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91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561520"/>
                  </a:ext>
                </a:extLst>
              </a:tr>
              <a:tr h="341246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u="none" strike="noStrike" kern="1200" cap="none"/>
                        <a:t>東勢</a:t>
                      </a:r>
                      <a:endParaRPr lang="zh-TW" altLang="en-US" sz="2000" u="none" strike="noStrike" kern="1200" cap="none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50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50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92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56507170"/>
                  </a:ext>
                </a:extLst>
              </a:tr>
              <a:tr h="341246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u="none" strike="noStrike" kern="1200" cap="none" dirty="0"/>
                        <a:t>南投</a:t>
                      </a: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45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73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41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78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93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433846"/>
                  </a:ext>
                </a:extLst>
              </a:tr>
              <a:tr h="341246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u="none" strike="noStrike" kern="1200" cap="none"/>
                        <a:t>嘉義</a:t>
                      </a:r>
                      <a:endParaRPr lang="zh-TW" altLang="en-US" sz="2000" u="none" strike="noStrike" kern="1200" cap="none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52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52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37223214"/>
                  </a:ext>
                </a:extLst>
              </a:tr>
              <a:tr h="341246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u="none" strike="noStrike" kern="1200" cap="none" dirty="0"/>
                        <a:t>屏東</a:t>
                      </a: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48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77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48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77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73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6688158"/>
                  </a:ext>
                </a:extLst>
              </a:tr>
              <a:tr h="341246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u="none" strike="noStrike" kern="1200" cap="none"/>
                        <a:t>花蓮</a:t>
                      </a:r>
                      <a:endParaRPr lang="zh-TW" altLang="en-US" sz="2000" u="none" strike="noStrike" kern="1200" cap="none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43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67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43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67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88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07124552"/>
                  </a:ext>
                </a:extLst>
              </a:tr>
              <a:tr h="341246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u="none" strike="noStrike" kern="1200" cap="none" dirty="0" smtClean="0"/>
                        <a:t>臺東</a:t>
                      </a: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50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50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100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071992"/>
                  </a:ext>
                </a:extLst>
              </a:tr>
              <a:tr h="341246"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u="none" strike="noStrike" kern="1200" cap="none" dirty="0"/>
                        <a:t>總計</a:t>
                      </a:r>
                      <a:endParaRPr lang="zh-TW" altLang="en-US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385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84.94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381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87.93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98.18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2000" u="none" strike="noStrike" kern="1200" cap="none" dirty="0"/>
                        <a:t>94.03</a:t>
                      </a:r>
                      <a:endParaRPr lang="en-US" altLang="zh-TW" sz="20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8698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9098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 sz="4000" dirty="0">
                <a:sym typeface="Microsoft JhengHei"/>
              </a:rPr>
              <a:t>202</a:t>
            </a:r>
            <a:r>
              <a:rPr lang="en-US" altLang="zh-TW" sz="4000" dirty="0">
                <a:sym typeface="Microsoft JhengHei"/>
              </a:rPr>
              <a:t>1</a:t>
            </a:r>
            <a:r>
              <a:rPr lang="zh-TW" altLang="zh-TW" sz="4000" dirty="0">
                <a:sym typeface="Microsoft JhengHei"/>
              </a:rPr>
              <a:t>年</a:t>
            </a:r>
            <a:r>
              <a:rPr lang="zh-TW" altLang="zh-TW" sz="4000" dirty="0">
                <a:sym typeface="Microsoft JhengHei"/>
              </a:rPr>
              <a:t>各林管處的資料正確率</a:t>
            </a:r>
            <a:endParaRPr lang="zh-TW" altLang="en-US" sz="4000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6640833"/>
              </p:ext>
            </p:extLst>
          </p:nvPr>
        </p:nvGraphicFramePr>
        <p:xfrm>
          <a:off x="560174" y="1484784"/>
          <a:ext cx="5156886" cy="486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18170">
                  <a:extLst>
                    <a:ext uri="{9D8B030D-6E8A-4147-A177-3AD203B41FA5}">
                      <a16:colId xmlns:a16="http://schemas.microsoft.com/office/drawing/2014/main" val="3973579332"/>
                    </a:ext>
                  </a:extLst>
                </a:gridCol>
                <a:gridCol w="996789">
                  <a:extLst>
                    <a:ext uri="{9D8B030D-6E8A-4147-A177-3AD203B41FA5}">
                      <a16:colId xmlns:a16="http://schemas.microsoft.com/office/drawing/2014/main" val="433291256"/>
                    </a:ext>
                  </a:extLst>
                </a:gridCol>
                <a:gridCol w="1172738">
                  <a:extLst>
                    <a:ext uri="{9D8B030D-6E8A-4147-A177-3AD203B41FA5}">
                      <a16:colId xmlns:a16="http://schemas.microsoft.com/office/drawing/2014/main" val="2142113937"/>
                    </a:ext>
                  </a:extLst>
                </a:gridCol>
                <a:gridCol w="1869189">
                  <a:extLst>
                    <a:ext uri="{9D8B030D-6E8A-4147-A177-3AD203B41FA5}">
                      <a16:colId xmlns:a16="http://schemas.microsoft.com/office/drawing/2014/main" val="3499082750"/>
                    </a:ext>
                  </a:extLst>
                </a:gridCol>
              </a:tblGrid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林管處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樣點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無疏失的樣點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正確率</a:t>
                      </a:r>
                      <a:r>
                        <a:rPr lang="en-US" sz="2000" dirty="0">
                          <a:effectLst/>
                        </a:rPr>
                        <a:t>%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06437841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臺東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642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631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98.3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18.2)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448599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東勢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630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608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96.5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solidFill>
                            <a:srgbClr val="FF0000"/>
                          </a:solidFill>
                          <a:effectLst/>
                        </a:rPr>
                        <a:t>(-</a:t>
                      </a: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</a:rPr>
                        <a:t>0.6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487942"/>
                  </a:ext>
                </a:extLst>
              </a:tr>
              <a:tr h="246652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南投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576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534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92.7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(6.7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9066991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羅東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548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500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91.2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10.9)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434204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花蓮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562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510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90.7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19.6)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3512155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新竹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696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628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90.2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21.9)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217595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屏東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590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516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87.5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10.5)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2959389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嘉義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624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546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87.5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 smtClean="0">
                          <a:solidFill>
                            <a:srgbClr val="FF0000"/>
                          </a:solidFill>
                          <a:effectLst/>
                        </a:rPr>
                        <a:t>-</a:t>
                      </a: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</a:rPr>
                        <a:t>2.1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3034372"/>
                  </a:ext>
                </a:extLst>
              </a:tr>
              <a:tr h="493305"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Total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4,868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4,473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91.9</a:t>
                      </a:r>
                      <a:r>
                        <a:rPr lang="zh-TW" altLang="en-US" sz="2000" dirty="0" smtClean="0">
                          <a:effectLst/>
                        </a:rPr>
                        <a:t>  </a:t>
                      </a:r>
                      <a:r>
                        <a:rPr lang="en-US" sz="2000" dirty="0" smtClean="0">
                          <a:effectLst/>
                        </a:rPr>
                        <a:t>(</a:t>
                      </a:r>
                      <a:r>
                        <a:rPr lang="en-US" sz="2000" dirty="0">
                          <a:effectLst/>
                        </a:rPr>
                        <a:t>10.7)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1717369"/>
                  </a:ext>
                </a:extLst>
              </a:tr>
            </a:tbl>
          </a:graphicData>
        </a:graphic>
      </p:graphicFrame>
      <p:sp>
        <p:nvSpPr>
          <p:cNvPr id="5" name="Google Shape;212;p15"/>
          <p:cNvSpPr/>
          <p:nvPr/>
        </p:nvSpPr>
        <p:spPr>
          <a:xfrm>
            <a:off x="5881816" y="1484784"/>
            <a:ext cx="3137666" cy="452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2021</a:t>
            </a:r>
            <a:r>
              <a:rPr lang="zh-TW" altLang="en-US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疏失</a:t>
            </a:r>
            <a:r>
              <a:rPr lang="zh-TW" sz="20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類型及比例：</a:t>
            </a:r>
            <a:endParaRPr sz="20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zh-TW" sz="20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同一樣區同一旅次的調查日期超過7日才完成 </a:t>
            </a:r>
            <a:r>
              <a:rPr 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en-US" alt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5</a:t>
            </a:r>
            <a:r>
              <a:rPr 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%)</a:t>
            </a:r>
            <a:endParaRPr lang="en-US" altLang="zh-TW" sz="2000" dirty="0" smtClean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457200">
              <a:lnSpc>
                <a:spcPct val="150000"/>
              </a:lnSpc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zh-TW" altLang="en-US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每個樣點調查時間未滿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6</a:t>
            </a: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分鐘 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(21%)</a:t>
            </a:r>
            <a:endParaRPr lang="zh-TW" altLang="en-US" dirty="0"/>
          </a:p>
          <a:p>
            <a:pPr marL="457200" lvl="0" indent="-457200">
              <a:lnSpc>
                <a:spcPct val="150000"/>
              </a:lnSpc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zh-TW" altLang="en-US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調查在</a:t>
            </a:r>
            <a:r>
              <a:rPr lang="zh-TW" altLang="en-US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上午</a:t>
            </a:r>
            <a:r>
              <a:rPr lang="en-US" altLang="zh-TW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11</a:t>
            </a:r>
            <a:r>
              <a:rPr lang="zh-TW" altLang="en-US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點</a:t>
            </a:r>
            <a:r>
              <a:rPr lang="zh-TW" altLang="en-US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之後才完成 </a:t>
            </a:r>
            <a:r>
              <a:rPr lang="en-US" altLang="zh-TW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(38</a:t>
            </a:r>
            <a:r>
              <a:rPr lang="en-US" altLang="zh-TW" dirty="0" smtClean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%)</a:t>
            </a:r>
            <a:endParaRPr dirty="0"/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zh-TW" sz="20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調查樣點</a:t>
            </a:r>
            <a:r>
              <a:rPr lang="zh-TW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位置錯誤 </a:t>
            </a:r>
            <a:r>
              <a:rPr 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en-US" altLang="zh-TW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45</a:t>
            </a:r>
            <a:r>
              <a:rPr lang="zh-TW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%</a:t>
            </a:r>
            <a:r>
              <a:rPr 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endParaRPr dirty="0"/>
          </a:p>
        </p:txBody>
      </p:sp>
      <p:sp>
        <p:nvSpPr>
          <p:cNvPr id="8" name="矩形 7"/>
          <p:cNvSpPr/>
          <p:nvPr/>
        </p:nvSpPr>
        <p:spPr>
          <a:xfrm>
            <a:off x="560174" y="6345624"/>
            <a:ext cx="49701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zh-TW" dirty="0"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括號內為今年的正確率與去年的正確率的差值。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67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28697" y="537754"/>
            <a:ext cx="7575369" cy="559526"/>
          </a:xfrm>
        </p:spPr>
        <p:txBody>
          <a:bodyPr>
            <a:normAutofit fontScale="90000"/>
          </a:bodyPr>
          <a:lstStyle/>
          <a:p>
            <a:r>
              <a:rPr lang="en-US" altLang="zh-TW" dirty="0" err="1" smtClean="0"/>
              <a:t>各林管處各疏失資料類型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7642874"/>
              </p:ext>
            </p:extLst>
          </p:nvPr>
        </p:nvGraphicFramePr>
        <p:xfrm>
          <a:off x="663211" y="1245326"/>
          <a:ext cx="8306343" cy="475068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22927">
                  <a:extLst>
                    <a:ext uri="{9D8B030D-6E8A-4147-A177-3AD203B41FA5}">
                      <a16:colId xmlns:a16="http://schemas.microsoft.com/office/drawing/2014/main" val="2422236887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1766826237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3876143586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3643280853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3440114708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2136907261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1532088315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495016110"/>
                    </a:ext>
                  </a:extLst>
                </a:gridCol>
                <a:gridCol w="922927">
                  <a:extLst>
                    <a:ext uri="{9D8B030D-6E8A-4147-A177-3AD203B41FA5}">
                      <a16:colId xmlns:a16="http://schemas.microsoft.com/office/drawing/2014/main" val="375382343"/>
                    </a:ext>
                  </a:extLst>
                </a:gridCol>
              </a:tblGrid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zh-TW" sz="2000" dirty="0">
                          <a:effectLst/>
                        </a:rPr>
                        <a:t> 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4"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2020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2021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677701"/>
                  </a:ext>
                </a:extLst>
              </a:tr>
              <a:tr h="74066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林管處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超過7日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晚於11時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不足6分鐘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誤差超過50m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超過7日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晚於11時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不足6分鐘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600" dirty="0">
                          <a:effectLst/>
                        </a:rPr>
                        <a:t>誤差超過50m</a:t>
                      </a:r>
                      <a:endParaRPr lang="zh-TW" sz="16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77681332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羅東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-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77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6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37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8283067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新竹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-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113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113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zh-TW" sz="200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6815473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東勢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-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6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TW" sz="200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7046694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南投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-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46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8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30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1742586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 err="1">
                          <a:effectLst/>
                        </a:rPr>
                        <a:t>嘉義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-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13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28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26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53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9468176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屏東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-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92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39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19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0496867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花蓮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13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95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25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49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8663532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臺東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-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72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24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33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ctr" defTabSz="685800" rtl="0" eaLnBrk="1" latinLnBrk="0" hangingPunct="1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TW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40163418"/>
                  </a:ext>
                </a:extLst>
              </a:tr>
              <a:tr h="370330"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Total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13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518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163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313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>
                          <a:effectLst/>
                        </a:rPr>
                        <a:t>19</a:t>
                      </a:r>
                      <a:endParaRPr lang="zh-TW" sz="200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152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82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179</a:t>
                      </a:r>
                      <a:endParaRPr lang="zh-TW" sz="2000" dirty="0">
                        <a:effectLst/>
                        <a:latin typeface="Cambria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312206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663211" y="6557986"/>
            <a:ext cx="4258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 smtClean="0"/>
              <a:t>同一筆資料會有</a:t>
            </a:r>
            <a:r>
              <a:rPr lang="en-US" altLang="zh-TW" sz="1400" dirty="0" smtClean="0"/>
              <a:t>1</a:t>
            </a:r>
            <a:r>
              <a:rPr lang="zh-TW" altLang="en-US" sz="1400" dirty="0" smtClean="0"/>
              <a:t>種以上的疏失類型。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6474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61185" y="1259632"/>
            <a:ext cx="3182815" cy="5418909"/>
          </a:xfrm>
          <a:prstGeom prst="rect">
            <a:avLst/>
          </a:prstGeom>
        </p:spPr>
      </p:pic>
      <p:graphicFrame>
        <p:nvGraphicFramePr>
          <p:cNvPr id="243" name="Google Shape;243;p19"/>
          <p:cNvGraphicFramePr/>
          <p:nvPr/>
        </p:nvGraphicFramePr>
        <p:xfrm>
          <a:off x="556383" y="1341803"/>
          <a:ext cx="5544650" cy="4752650"/>
        </p:xfrm>
        <a:graphic>
          <a:graphicData uri="http://schemas.openxmlformats.org/drawingml/2006/table">
            <a:tbl>
              <a:tblPr firstRow="1" firstCol="1" bandRow="1">
                <a:noFill/>
              </a:tblPr>
              <a:tblGrid>
                <a:gridCol w="83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8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6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4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6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2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36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269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林管處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樣點數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猴群數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相對密度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(群/樣點)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2575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Mean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se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Mean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se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Mean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se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羅東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244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7.5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0.031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新竹</a:t>
                      </a:r>
                      <a:endParaRPr sz="1800" kern="1200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310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東勢</a:t>
                      </a:r>
                      <a:endParaRPr sz="1800" kern="1200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285.5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12.5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0.009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南投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245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26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5.5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0.022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嘉義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262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14.5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0.055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屏東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245.5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4.5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0.061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花蓮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236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0.059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0.012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臺東</a:t>
                      </a:r>
                      <a:endParaRPr sz="1800" kern="1200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307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29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0.094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0.013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Total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2,135.0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33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89.5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2.5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0.042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1331640" y="116632"/>
            <a:ext cx="7306936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000"/>
              <a:buFont typeface="Microsoft JhengHei"/>
              <a:buNone/>
            </a:pPr>
            <a:r>
              <a:rPr lang="zh-TW" sz="4000" dirty="0">
                <a:sym typeface="Microsoft JhengHei"/>
              </a:rPr>
              <a:t>202</a:t>
            </a:r>
            <a:r>
              <a:rPr lang="en-US" altLang="zh-TW" sz="4000" dirty="0">
                <a:sym typeface="Microsoft JhengHei"/>
              </a:rPr>
              <a:t>1</a:t>
            </a:r>
            <a:r>
              <a:rPr lang="zh-TW" sz="4000" dirty="0">
                <a:sym typeface="Microsoft JhengHei"/>
              </a:rPr>
              <a:t>年</a:t>
            </a:r>
            <a:r>
              <a:rPr lang="zh-TW" sz="4000" dirty="0">
                <a:sym typeface="Microsoft JhengHei"/>
              </a:rPr>
              <a:t>在各林管處的分布</a:t>
            </a:r>
            <a:endParaRPr sz="4000" dirty="0"/>
          </a:p>
        </p:txBody>
      </p:sp>
      <p:grpSp>
        <p:nvGrpSpPr>
          <p:cNvPr id="245" name="Google Shape;245;p19"/>
          <p:cNvGrpSpPr/>
          <p:nvPr/>
        </p:nvGrpSpPr>
        <p:grpSpPr>
          <a:xfrm>
            <a:off x="7701480" y="5579783"/>
            <a:ext cx="1328283" cy="697550"/>
            <a:chOff x="7815717" y="4396926"/>
            <a:chExt cx="1328283" cy="697550"/>
          </a:xfrm>
        </p:grpSpPr>
        <p:sp>
          <p:nvSpPr>
            <p:cNvPr id="246" name="Google Shape;246;p19"/>
            <p:cNvSpPr/>
            <p:nvPr/>
          </p:nvSpPr>
          <p:spPr>
            <a:xfrm>
              <a:off x="8028105" y="4396926"/>
              <a:ext cx="646331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dirty="0">
                  <a:solidFill>
                    <a:schemeClr val="dk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猴群</a:t>
              </a:r>
              <a:endParaRPr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pic>
          <p:nvPicPr>
            <p:cNvPr id="247" name="Google Shape;247;p19"/>
            <p:cNvPicPr preferRelativeResize="0"/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/>
            </a:blip>
            <a:srcRect/>
            <a:stretch/>
          </p:blipFill>
          <p:spPr>
            <a:xfrm>
              <a:off x="7815717" y="4473579"/>
              <a:ext cx="216024" cy="216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8" name="Google Shape;248;p19"/>
            <p:cNvSpPr/>
            <p:nvPr/>
          </p:nvSpPr>
          <p:spPr>
            <a:xfrm>
              <a:off x="8036004" y="4725144"/>
              <a:ext cx="110799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dirty="0">
                  <a:solidFill>
                    <a:schemeClr val="dk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沒有猴群</a:t>
              </a:r>
              <a:endParaRPr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pic>
          <p:nvPicPr>
            <p:cNvPr id="249" name="Google Shape;249;p19"/>
            <p:cNvPicPr preferRelativeResize="0"/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/>
            </a:blip>
            <a:srcRect/>
            <a:stretch/>
          </p:blipFill>
          <p:spPr>
            <a:xfrm>
              <a:off x="7839909" y="4825990"/>
              <a:ext cx="167640" cy="16764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9323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6"/>
          <p:cNvSpPr txBox="1">
            <a:spLocks noGrp="1"/>
          </p:cNvSpPr>
          <p:nvPr>
            <p:ph type="title"/>
          </p:nvPr>
        </p:nvSpPr>
        <p:spPr>
          <a:xfrm>
            <a:off x="1331640" y="116632"/>
            <a:ext cx="768992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000"/>
              <a:buFont typeface="Microsoft JhengHei"/>
              <a:buNone/>
            </a:pPr>
            <a:r>
              <a:rPr lang="zh-TW" sz="400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影響獼猴分布因子-</a:t>
            </a:r>
            <a:r>
              <a:rPr lang="zh-TW" sz="40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模式選擇</a:t>
            </a:r>
            <a:endParaRPr sz="4000"/>
          </a:p>
        </p:txBody>
      </p:sp>
      <p:graphicFrame>
        <p:nvGraphicFramePr>
          <p:cNvPr id="218" name="Google Shape;218;p16"/>
          <p:cNvGraphicFramePr/>
          <p:nvPr>
            <p:extLst>
              <p:ext uri="{D42A27DB-BD31-4B8C-83A1-F6EECF244321}">
                <p14:modId xmlns:p14="http://schemas.microsoft.com/office/powerpoint/2010/main" val="628357823"/>
              </p:ext>
            </p:extLst>
          </p:nvPr>
        </p:nvGraphicFramePr>
        <p:xfrm>
          <a:off x="547458" y="2559383"/>
          <a:ext cx="8713002" cy="1043686"/>
        </p:xfrm>
        <a:graphic>
          <a:graphicData uri="http://schemas.openxmlformats.org/drawingml/2006/table">
            <a:tbl>
              <a:tblPr firstRow="1" firstCol="1" bandRow="1">
                <a:noFill/>
              </a:tblPr>
              <a:tblGrid>
                <a:gridCol w="10101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35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09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0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27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3042">
                  <a:extLst>
                    <a:ext uri="{9D8B030D-6E8A-4147-A177-3AD203B41FA5}">
                      <a16:colId xmlns:a16="http://schemas.microsoft.com/office/drawing/2014/main" val="3639567550"/>
                    </a:ext>
                  </a:extLst>
                </a:gridCol>
                <a:gridCol w="108440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604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593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6078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05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Intercept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海拔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調查日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林管處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森林類型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800" u="none" strike="noStrike" cap="none" dirty="0" smtClean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年</a:t>
                      </a:r>
                      <a:endParaRPr sz="1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Log-</a:t>
                      </a:r>
                      <a:endParaRPr sz="16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likelihood</a:t>
                      </a:r>
                      <a:endParaRPr sz="16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AIC</a:t>
                      </a:r>
                      <a:r>
                        <a:rPr lang="zh-TW" sz="1800" i="1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i="1" u="none" strike="noStrike" cap="none" dirty="0">
                          <a:solidFill>
                            <a:srgbClr val="01010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Δ</a:t>
                      </a:r>
                      <a:r>
                        <a:rPr lang="zh-TW" sz="1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AIC</a:t>
                      </a:r>
                      <a:r>
                        <a:rPr lang="zh-TW" sz="1800" i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</a:t>
                      </a:r>
                      <a:endParaRPr sz="1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i="1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ωi</a:t>
                      </a: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 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7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-3.291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endParaRPr lang="zh-TW" sz="1600" b="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endParaRPr lang="zh-TW" sz="1600" b="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+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endParaRPr lang="zh-TW" sz="1600" b="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-0.3565</a:t>
                      </a:r>
                      <a:endParaRPr lang="zh-TW" sz="16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10</a:t>
                      </a:r>
                      <a:endParaRPr lang="zh-TW" sz="16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-1370.19</a:t>
                      </a:r>
                      <a:endParaRPr lang="zh-TW" sz="16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2760.4</a:t>
                      </a:r>
                      <a:endParaRPr lang="zh-TW" sz="16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0.00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57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-3.301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endParaRPr lang="zh-TW" sz="1600" b="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0.03019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+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endParaRPr lang="zh-TW" sz="1600" b="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-0.3498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11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-1370.06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2762.2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1.76</a:t>
                      </a:r>
                      <a:endParaRPr lang="zh-TW" sz="16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19" name="Google Shape;219;p16"/>
          <p:cNvSpPr/>
          <p:nvPr/>
        </p:nvSpPr>
        <p:spPr>
          <a:xfrm>
            <a:off x="547458" y="3966741"/>
            <a:ext cx="8292661" cy="133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101"/>
              </a:buClr>
              <a:buSzPts val="1800"/>
              <a:buFont typeface="Arial"/>
              <a:buChar char="•"/>
            </a:pPr>
            <a:r>
              <a:rPr lang="zh-TW" sz="1800" i="1" dirty="0">
                <a:solidFill>
                  <a:srgbClr val="01010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Δ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AIC</a:t>
            </a:r>
            <a:r>
              <a:rPr lang="zh-TW" sz="18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是各模式的AIC</a:t>
            </a:r>
            <a:r>
              <a:rPr lang="zh-TW" sz="18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與具有最低AIC</a:t>
            </a:r>
            <a:r>
              <a:rPr lang="zh-TW" sz="18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值模式的差值</a:t>
            </a:r>
            <a:endParaRPr sz="18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zh-TW" sz="18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ωi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為Akaike weights的數值</a:t>
            </a:r>
            <a:endParaRPr sz="18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此表僅</a:t>
            </a:r>
            <a:r>
              <a:rPr lang="zh-TW" sz="18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呈現</a:t>
            </a:r>
            <a:r>
              <a:rPr lang="en-US" altLang="zh-TW" sz="18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</a:t>
            </a:r>
            <a:r>
              <a:rPr lang="zh-TW" sz="18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個</a:t>
            </a:r>
            <a:r>
              <a:rPr lang="zh-TW" sz="1800" i="1" dirty="0">
                <a:solidFill>
                  <a:srgbClr val="01010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Δ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AIC</a:t>
            </a:r>
            <a:r>
              <a:rPr lang="zh-TW" sz="18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 </a:t>
            </a:r>
            <a:r>
              <a:rPr lang="zh-TW" sz="18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≦ 2的最佳模式</a:t>
            </a:r>
            <a:endParaRPr sz="18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20" name="Google Shape;220;p16"/>
          <p:cNvSpPr/>
          <p:nvPr/>
        </p:nvSpPr>
        <p:spPr>
          <a:xfrm>
            <a:off x="490417" y="1711186"/>
            <a:ext cx="877004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以訊息理論研究法之 AIC</a:t>
            </a:r>
            <a:r>
              <a:rPr lang="zh-TW" sz="2400" i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 </a:t>
            </a:r>
            <a:r>
              <a:rPr lang="zh-TW" sz="24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對影響獼猴分布因子進行</a:t>
            </a:r>
            <a:r>
              <a:rPr lang="zh-TW" sz="2400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模式選擇</a:t>
            </a:r>
            <a:endParaRPr sz="24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42061505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 txBox="1">
            <a:spLocks noGrp="1"/>
          </p:cNvSpPr>
          <p:nvPr>
            <p:ph type="title"/>
          </p:nvPr>
        </p:nvSpPr>
        <p:spPr>
          <a:xfrm>
            <a:off x="1331640" y="116632"/>
            <a:ext cx="768992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3600"/>
              <a:buFont typeface="Microsoft JhengHei"/>
              <a:buNone/>
            </a:pPr>
            <a:r>
              <a:rPr lang="zh-TW" sz="360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GLMM模式變數的檢定</a:t>
            </a:r>
            <a:endParaRPr sz="3600"/>
          </a:p>
        </p:txBody>
      </p:sp>
      <p:graphicFrame>
        <p:nvGraphicFramePr>
          <p:cNvPr id="226" name="Google Shape;226;p17"/>
          <p:cNvGraphicFramePr/>
          <p:nvPr>
            <p:extLst>
              <p:ext uri="{D42A27DB-BD31-4B8C-83A1-F6EECF244321}">
                <p14:modId xmlns:p14="http://schemas.microsoft.com/office/powerpoint/2010/main" val="1912271523"/>
              </p:ext>
            </p:extLst>
          </p:nvPr>
        </p:nvGraphicFramePr>
        <p:xfrm>
          <a:off x="1043608" y="2523728"/>
          <a:ext cx="6568155" cy="1645920"/>
        </p:xfrm>
        <a:graphic>
          <a:graphicData uri="http://schemas.openxmlformats.org/drawingml/2006/table">
            <a:tbl>
              <a:tblPr firstRow="1" firstCol="1" bandRow="1">
                <a:noFill/>
              </a:tblPr>
              <a:tblGrid>
                <a:gridCol w="2382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16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17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45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5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變數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Chisq</a:t>
                      </a:r>
                      <a:endParaRPr sz="1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Df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Pr(&gt;Chisq)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 </a:t>
                      </a:r>
                      <a:endParaRPr sz="1800" u="none" strike="noStrike" cap="non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7775" marR="177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75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TW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年</a:t>
                      </a:r>
                    </a:p>
                  </a:txBody>
                  <a:tcPr marL="17780" marR="17780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9.4895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0.002 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**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575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TW" sz="1800" u="none" strike="noStrike" kern="1200" cap="none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調查日</a:t>
                      </a:r>
                    </a:p>
                  </a:txBody>
                  <a:tcPr marL="17780" marR="17780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0.2474</a:t>
                      </a:r>
                      <a:endParaRPr lang="zh-TW" sz="18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1</a:t>
                      </a:r>
                      <a:endParaRPr lang="zh-TW" sz="18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0.619 </a:t>
                      </a:r>
                      <a:endParaRPr lang="zh-TW" sz="1800" u="none" strike="noStrike" kern="1200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 </a:t>
                      </a:r>
                      <a:endParaRPr lang="zh-TW" sz="1800" u="none" strike="noStrike" kern="1200" cap="none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575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TW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林管處</a:t>
                      </a:r>
                    </a:p>
                  </a:txBody>
                  <a:tcPr marL="17780" marR="17780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81.4616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7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&lt; 0.001 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u="none" strike="noStrike" kern="1200" cap="none" dirty="0">
                          <a:solidFill>
                            <a:srgbClr val="0000FF"/>
                          </a:solidFill>
                          <a:latin typeface="Microsoft JhengHei"/>
                          <a:ea typeface="Microsoft JhengHei"/>
                          <a:cs typeface="Microsoft JhengHei"/>
                        </a:rPr>
                        <a:t>***</a:t>
                      </a:r>
                      <a:endParaRPr lang="zh-TW" sz="1800" u="none" strike="noStrike" kern="1200" cap="none" dirty="0">
                        <a:solidFill>
                          <a:srgbClr val="0000FF"/>
                        </a:solidFill>
                        <a:latin typeface="Microsoft JhengHei"/>
                        <a:ea typeface="Microsoft JhengHei"/>
                        <a:cs typeface="Microsoft JhengHei"/>
                      </a:endParaRPr>
                    </a:p>
                  </a:txBody>
                  <a:tcPr marL="17780" marR="1778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7" name="Google Shape;227;p17"/>
          <p:cNvSpPr/>
          <p:nvPr/>
        </p:nvSpPr>
        <p:spPr>
          <a:xfrm>
            <a:off x="1043608" y="1849224"/>
            <a:ext cx="698477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影響臺灣獼猴分布之GLMM模式變數的檢定結果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228" name="Google Shape;228;p17" descr="「台灣獼猴」的圖片搜尋結果"/>
          <p:cNvPicPr preferRelativeResize="0"/>
          <p:nvPr/>
        </p:nvPicPr>
        <p:blipFill rotWithShape="1">
          <a:blip r:embed="rId3">
            <a:alphaModFix/>
          </a:blip>
          <a:srcRect t="21865"/>
          <a:stretch/>
        </p:blipFill>
        <p:spPr>
          <a:xfrm>
            <a:off x="5832140" y="28655"/>
            <a:ext cx="3348372" cy="17441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5873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>
            <a:spLocks noGrp="1"/>
          </p:cNvSpPr>
          <p:nvPr>
            <p:ph type="title"/>
          </p:nvPr>
        </p:nvSpPr>
        <p:spPr>
          <a:xfrm>
            <a:off x="1037502" y="-205946"/>
            <a:ext cx="7689923" cy="1128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3600"/>
              <a:buFont typeface="Microsoft JhengHei"/>
              <a:buNone/>
            </a:pPr>
            <a:r>
              <a:rPr lang="zh-TW" sz="3600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Tukey多重比較</a:t>
            </a:r>
            <a:endParaRPr sz="3600" dirty="0"/>
          </a:p>
        </p:txBody>
      </p:sp>
      <p:graphicFrame>
        <p:nvGraphicFramePr>
          <p:cNvPr id="234" name="Google Shape;234;p18"/>
          <p:cNvGraphicFramePr/>
          <p:nvPr>
            <p:extLst>
              <p:ext uri="{D42A27DB-BD31-4B8C-83A1-F6EECF244321}">
                <p14:modId xmlns:p14="http://schemas.microsoft.com/office/powerpoint/2010/main" val="4094998384"/>
              </p:ext>
            </p:extLst>
          </p:nvPr>
        </p:nvGraphicFramePr>
        <p:xfrm>
          <a:off x="1037502" y="666829"/>
          <a:ext cx="6797900" cy="6129625"/>
        </p:xfrm>
        <a:graphic>
          <a:graphicData uri="http://schemas.openxmlformats.org/drawingml/2006/table">
            <a:tbl>
              <a:tblPr firstRow="1" firstCol="1" bandRow="1">
                <a:noFill/>
              </a:tblPr>
              <a:tblGrid>
                <a:gridCol w="2304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6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6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5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5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54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組合</a:t>
                      </a:r>
                      <a:endParaRPr sz="1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estimate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se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z value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p</a:t>
                      </a: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13200" marR="1320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羅東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新竹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1.549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0.468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3.312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0.014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4928636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嘉義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新竹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1.711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0.449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3.812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嘉義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東勢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1.247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0.398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3.132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0.024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9453403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屏東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新竹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1.939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0.454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4.269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屏東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東勢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1.475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0.404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3.648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0.004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花蓮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新竹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2.36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0.453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5.205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0903682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花蓮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東勢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1.895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0.403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4.703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8947253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花蓮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南投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1.557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0.402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3.876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7845963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羅東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1.336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0.343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3.896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0.002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074365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新竹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2.885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0.434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6.642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0757063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東勢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2.421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0.381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6.358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0175428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南投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2.083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0.38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5.484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&lt; 0.001 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***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嘉義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1.174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0.321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3.66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0.004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**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臺東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vs.</a:t>
                      </a:r>
                      <a:r>
                        <a:rPr lang="zh-TW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屏東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0.947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0.323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2.933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0.041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*</a:t>
                      </a:r>
                    </a:p>
                  </a:txBody>
                  <a:tcPr marL="7620" marR="7620" marT="762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827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 txBox="1">
            <a:spLocks noGrp="1"/>
          </p:cNvSpPr>
          <p:nvPr>
            <p:ph type="title"/>
          </p:nvPr>
        </p:nvSpPr>
        <p:spPr>
          <a:xfrm>
            <a:off x="1259632" y="116632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前言和目標</a:t>
            </a:r>
            <a:endParaRPr dirty="0">
              <a:solidFill>
                <a:srgbClr val="404F2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5" name="Google Shape;105;p2"/>
          <p:cNvSpPr txBox="1">
            <a:spLocks noGrp="1"/>
          </p:cNvSpPr>
          <p:nvPr>
            <p:ph type="body" idx="1"/>
          </p:nvPr>
        </p:nvSpPr>
        <p:spPr>
          <a:xfrm>
            <a:off x="378941" y="1485120"/>
            <a:ext cx="8434754" cy="4835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要有效經營管理獼猴資源，必需掌握獼猴之空間分布、族群趨勢和棲地利用等資訊，才能提出合宜的經營管理策略。</a:t>
            </a:r>
            <a:endParaRPr sz="2400" i="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42950" lvl="1" indent="-2857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1989年&lt;野生動物保育法&gt;公告，列為保育類。</a:t>
            </a:r>
            <a:endParaRPr sz="2400" i="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42950" lvl="1" indent="-2857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2019年公告修正&lt;陸域保育類野生動物名錄&gt; ，改列一般類。</a:t>
            </a:r>
            <a:endParaRPr sz="2400" i="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42950" lvl="1" indent="-2857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需要有科學數據參考，將可提升社會公信力</a:t>
            </a:r>
            <a:r>
              <a:rPr lang="zh-TW" sz="25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sz="2500" i="0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6" name="Google Shape;10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48064" y="50881"/>
            <a:ext cx="3735250" cy="1357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216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 dirty="0"/>
              <a:t>各林管處的相對</a:t>
            </a:r>
            <a:r>
              <a:rPr lang="zh-TW" altLang="zh-TW" dirty="0" smtClean="0"/>
              <a:t>密度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28700" y="1441622"/>
            <a:ext cx="27815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(2020~2021</a:t>
            </a:r>
            <a:r>
              <a:rPr lang="zh-TW" altLang="zh-TW" dirty="0"/>
              <a:t>年共</a:t>
            </a:r>
            <a:r>
              <a:rPr lang="en-US" altLang="zh-TW" dirty="0"/>
              <a:t>4</a:t>
            </a:r>
            <a:r>
              <a:rPr lang="zh-TW" altLang="zh-TW" dirty="0"/>
              <a:t>個旅次</a:t>
            </a:r>
            <a:r>
              <a:rPr lang="en-US" altLang="zh-TW" dirty="0"/>
              <a:t>)</a:t>
            </a:r>
            <a:endParaRPr lang="zh-TW" altLang="en-US" dirty="0"/>
          </a:p>
        </p:txBody>
      </p:sp>
      <p:grpSp>
        <p:nvGrpSpPr>
          <p:cNvPr id="55" name="群組 54"/>
          <p:cNvGrpSpPr/>
          <p:nvPr/>
        </p:nvGrpSpPr>
        <p:grpSpPr>
          <a:xfrm>
            <a:off x="1156386" y="1810954"/>
            <a:ext cx="6945527" cy="4746365"/>
            <a:chOff x="1156386" y="1810954"/>
            <a:chExt cx="6945527" cy="4746365"/>
          </a:xfrm>
        </p:grpSpPr>
        <p:pic>
          <p:nvPicPr>
            <p:cNvPr id="54" name="內容版面配置區 3"/>
            <p:cNvPicPr>
              <a:picLocks/>
            </p:cNvPicPr>
            <p:nvPr/>
          </p:nvPicPr>
          <p:blipFill rotWithShape="1">
            <a:blip r:embed="rId2"/>
            <a:srcRect t="1135"/>
            <a:stretch/>
          </p:blipFill>
          <p:spPr bwMode="auto">
            <a:xfrm>
              <a:off x="1156386" y="1810954"/>
              <a:ext cx="6945527" cy="4746365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grpSp>
          <p:nvGrpSpPr>
            <p:cNvPr id="52" name="群組 51"/>
            <p:cNvGrpSpPr/>
            <p:nvPr/>
          </p:nvGrpSpPr>
          <p:grpSpPr>
            <a:xfrm>
              <a:off x="1750423" y="6048494"/>
              <a:ext cx="6351490" cy="508825"/>
              <a:chOff x="1750423" y="6048494"/>
              <a:chExt cx="6351490" cy="508825"/>
            </a:xfrm>
          </p:grpSpPr>
          <p:sp>
            <p:nvSpPr>
              <p:cNvPr id="51" name="矩形 50"/>
              <p:cNvSpPr/>
              <p:nvPr/>
            </p:nvSpPr>
            <p:spPr>
              <a:xfrm>
                <a:off x="1750423" y="6048494"/>
                <a:ext cx="6351490" cy="50882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7253291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臺東</a:t>
                </a:r>
                <a:endParaRPr lang="zh-TW" altLang="en-US" dirty="0"/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6543117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花蓮</a:t>
                </a:r>
                <a:endParaRPr lang="zh-TW" altLang="en-US" dirty="0"/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5736112" y="6048494"/>
                <a:ext cx="77508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屏東</a:t>
                </a:r>
                <a:endParaRPr lang="zh-TW" altLang="en-US" dirty="0"/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4994016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 algn="ctr" fontAlgn="ctr"/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嘉義</a:t>
                </a:r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4283842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 algn="ctr" fontAlgn="ctr"/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南投</a:t>
                </a: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3435220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 algn="ctr" fontAlgn="ctr"/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東勢</a:t>
                </a:r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2687743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 algn="ctr" fontAlgn="ctr"/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新竹</a:t>
                </a: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1940266" y="6048494"/>
                <a:ext cx="646331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r>
                  <a:rPr lang="zh-TW" altLang="en-US" b="1" dirty="0">
                    <a:solidFill>
                      <a:srgbClr val="00000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</a:rPr>
                  <a:t>羅東</a:t>
                </a:r>
                <a:endParaRPr lang="zh-TW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8447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 dirty="0"/>
              <a:t>各年</a:t>
            </a:r>
            <a:r>
              <a:rPr lang="zh-TW" altLang="zh-TW" dirty="0" smtClean="0"/>
              <a:t>的</a:t>
            </a:r>
            <a:r>
              <a:rPr lang="zh-TW" altLang="zh-TW" dirty="0"/>
              <a:t>相對</a:t>
            </a:r>
            <a:r>
              <a:rPr lang="zh-TW" altLang="zh-TW" dirty="0" smtClean="0"/>
              <a:t>密度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28700" y="1441622"/>
            <a:ext cx="27815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(2020~2021</a:t>
            </a:r>
            <a:r>
              <a:rPr lang="zh-TW" altLang="zh-TW" dirty="0"/>
              <a:t>年共</a:t>
            </a:r>
            <a:r>
              <a:rPr lang="en-US" altLang="zh-TW" dirty="0"/>
              <a:t>4</a:t>
            </a:r>
            <a:r>
              <a:rPr lang="zh-TW" altLang="zh-TW" dirty="0"/>
              <a:t>個旅次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/>
          </p:cNvPicPr>
          <p:nvPr>
            <p:ph idx="1"/>
          </p:nvPr>
        </p:nvPicPr>
        <p:blipFill rotWithShape="1">
          <a:blip r:embed="rId2"/>
          <a:srcRect t="866"/>
          <a:stretch/>
        </p:blipFill>
        <p:spPr bwMode="auto">
          <a:xfrm>
            <a:off x="1789053" y="1810954"/>
            <a:ext cx="5680193" cy="504704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1412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62906" y="623534"/>
            <a:ext cx="7200900" cy="755822"/>
          </a:xfrm>
        </p:spPr>
        <p:txBody>
          <a:bodyPr/>
          <a:lstStyle/>
          <a:p>
            <a:r>
              <a:rPr lang="zh-TW" altLang="en-US" dirty="0" smtClean="0"/>
              <a:t>訓練班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558" y="4005335"/>
            <a:ext cx="3465540" cy="259915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344049" y="3401051"/>
            <a:ext cx="33682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20211015 </a:t>
            </a:r>
            <a:endParaRPr lang="en-US" altLang="zh-TW" dirty="0" smtClean="0"/>
          </a:p>
          <a:p>
            <a:r>
              <a:rPr lang="zh-TW" altLang="en-US" dirty="0" smtClean="0"/>
              <a:t>林務局</a:t>
            </a:r>
            <a:r>
              <a:rPr lang="zh-TW" altLang="en-US" dirty="0"/>
              <a:t>獼猴特</a:t>
            </a:r>
            <a:r>
              <a:rPr lang="zh-TW" altLang="en-US" dirty="0" smtClean="0"/>
              <a:t>訓</a:t>
            </a:r>
            <a:r>
              <a:rPr lang="en-US" altLang="zh-TW" dirty="0" smtClean="0"/>
              <a:t>@</a:t>
            </a:r>
            <a:r>
              <a:rPr lang="zh-TW" altLang="en-US" dirty="0" smtClean="0"/>
              <a:t>屏東處</a:t>
            </a:r>
            <a:r>
              <a:rPr lang="en-US" altLang="zh-TW" dirty="0"/>
              <a:t>(38</a:t>
            </a:r>
            <a:r>
              <a:rPr lang="zh-TW" altLang="en-US" dirty="0"/>
              <a:t>人</a:t>
            </a:r>
            <a:r>
              <a:rPr lang="en-US" altLang="zh-TW" dirty="0"/>
              <a:t>)</a:t>
            </a:r>
          </a:p>
          <a:p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5361170" y="0"/>
            <a:ext cx="33682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20211102 </a:t>
            </a:r>
            <a:endParaRPr lang="en-US" altLang="zh-TW" dirty="0" smtClean="0"/>
          </a:p>
          <a:p>
            <a:r>
              <a:rPr lang="zh-TW" altLang="en-US" dirty="0" smtClean="0"/>
              <a:t>林務局</a:t>
            </a:r>
            <a:r>
              <a:rPr lang="zh-TW" altLang="en-US" dirty="0"/>
              <a:t>獼猴特</a:t>
            </a:r>
            <a:r>
              <a:rPr lang="zh-TW" altLang="en-US" dirty="0" smtClean="0"/>
              <a:t>訓</a:t>
            </a:r>
            <a:r>
              <a:rPr lang="en-US" altLang="zh-TW" dirty="0" smtClean="0"/>
              <a:t>@</a:t>
            </a:r>
            <a:r>
              <a:rPr lang="zh-TW" altLang="en-US" dirty="0" smtClean="0"/>
              <a:t>羅東處</a:t>
            </a:r>
            <a:r>
              <a:rPr lang="en-US" altLang="zh-TW" dirty="0"/>
              <a:t>(40</a:t>
            </a:r>
            <a:r>
              <a:rPr lang="zh-TW" altLang="en-US" dirty="0"/>
              <a:t>人</a:t>
            </a:r>
            <a:r>
              <a:rPr lang="en-US" altLang="zh-TW" dirty="0"/>
              <a:t>)</a:t>
            </a:r>
          </a:p>
          <a:p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558" y="623534"/>
            <a:ext cx="3457134" cy="2592851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662906" y="2095598"/>
            <a:ext cx="474039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/>
              <a:t>課程內容 ：</a:t>
            </a:r>
            <a:endParaRPr lang="en-US" altLang="zh-TW" sz="2400" dirty="0" smtClean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TW" altLang="en-US" sz="2400" dirty="0" smtClean="0"/>
              <a:t>調查方式規則說明</a:t>
            </a:r>
            <a:endParaRPr lang="en-US" altLang="zh-TW" sz="2400" dirty="0" smtClean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TW" altLang="en-US" sz="2400" dirty="0" smtClean="0"/>
              <a:t>常見</a:t>
            </a:r>
            <a:r>
              <a:rPr lang="zh-TW" altLang="en-US" sz="2400" dirty="0" smtClean="0"/>
              <a:t>疏失再提醒</a:t>
            </a:r>
            <a:endParaRPr lang="en-US" altLang="zh-TW" sz="2400" dirty="0" smtClean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TW" altLang="en-US" sz="2400" dirty="0"/>
              <a:t>繁殖鳥類辨識工具</a:t>
            </a:r>
            <a:r>
              <a:rPr lang="zh-TW" altLang="en-US" sz="2400" dirty="0" smtClean="0"/>
              <a:t>介紹與</a:t>
            </a:r>
            <a:r>
              <a:rPr lang="zh-TW" altLang="en-US" sz="2400" dirty="0" smtClean="0"/>
              <a:t>實作</a:t>
            </a:r>
            <a:endParaRPr lang="en-US" altLang="zh-TW" sz="2400" dirty="0" smtClean="0"/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zh-TW" altLang="en-US" sz="2400" dirty="0"/>
              <a:t>問題</a:t>
            </a:r>
            <a:r>
              <a:rPr lang="zh-TW" altLang="en-US" sz="2400" dirty="0" smtClean="0"/>
              <a:t>反饋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0095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訓練班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566570" y="2664519"/>
            <a:ext cx="343235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20211110 </a:t>
            </a:r>
            <a:endParaRPr lang="en-US" altLang="zh-TW" dirty="0" smtClean="0"/>
          </a:p>
          <a:p>
            <a:r>
              <a:rPr lang="zh-TW" altLang="en-US" dirty="0" smtClean="0"/>
              <a:t>林務局</a:t>
            </a:r>
            <a:r>
              <a:rPr lang="zh-TW" altLang="en-US" dirty="0"/>
              <a:t>獼猴特</a:t>
            </a:r>
            <a:r>
              <a:rPr lang="zh-TW" altLang="en-US" dirty="0" smtClean="0"/>
              <a:t>訓</a:t>
            </a:r>
            <a:r>
              <a:rPr lang="en-US" altLang="zh-TW" dirty="0" smtClean="0"/>
              <a:t>@</a:t>
            </a:r>
            <a:r>
              <a:rPr lang="zh-TW" altLang="en-US" dirty="0" smtClean="0"/>
              <a:t>南投處 </a:t>
            </a:r>
            <a:r>
              <a:rPr lang="en-US" altLang="zh-TW" dirty="0" smtClean="0"/>
              <a:t>(21</a:t>
            </a:r>
            <a:r>
              <a:rPr lang="zh-TW" altLang="en-US" dirty="0" smtClean="0"/>
              <a:t>人</a:t>
            </a:r>
            <a:r>
              <a:rPr lang="en-US" altLang="zh-TW" dirty="0"/>
              <a:t>)</a:t>
            </a:r>
          </a:p>
          <a:p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4861370" y="2664519"/>
            <a:ext cx="33682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/>
              <a:t>20211112 </a:t>
            </a:r>
            <a:endParaRPr lang="en-US" altLang="zh-TW" dirty="0" smtClean="0"/>
          </a:p>
          <a:p>
            <a:r>
              <a:rPr lang="zh-TW" altLang="en-US" dirty="0" smtClean="0"/>
              <a:t>林務局</a:t>
            </a:r>
            <a:r>
              <a:rPr lang="zh-TW" altLang="en-US" dirty="0"/>
              <a:t>獼猴特訓</a:t>
            </a:r>
            <a:r>
              <a:rPr lang="en-US" altLang="zh-TW" dirty="0"/>
              <a:t>@</a:t>
            </a:r>
            <a:r>
              <a:rPr lang="zh-TW" altLang="en-US" dirty="0" smtClean="0"/>
              <a:t>新竹處</a:t>
            </a:r>
            <a:r>
              <a:rPr lang="en-US" altLang="zh-TW" dirty="0" smtClean="0"/>
              <a:t>(27</a:t>
            </a:r>
            <a:r>
              <a:rPr lang="zh-TW" altLang="en-US" dirty="0" smtClean="0"/>
              <a:t>人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1"/>
          <a:stretch/>
        </p:blipFill>
        <p:spPr>
          <a:xfrm>
            <a:off x="566570" y="3274466"/>
            <a:ext cx="4105836" cy="319872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3156" y="3274465"/>
            <a:ext cx="4329884" cy="324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</a:t>
            </a:r>
            <a:r>
              <a:rPr lang="en-US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遇到的問題及解決方案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28699" y="1589903"/>
            <a:ext cx="7636329" cy="4277497"/>
          </a:xfrm>
        </p:spPr>
        <p:txBody>
          <a:bodyPr>
            <a:noAutofit/>
          </a:bodyPr>
          <a:lstStyle/>
          <a:p>
            <a:r>
              <a:rPr lang="zh-TW" altLang="en-US" sz="2800" dirty="0" smtClean="0"/>
              <a:t>針對個別林</a:t>
            </a:r>
            <a:r>
              <a:rPr lang="zh-TW" altLang="en-US" sz="2800" dirty="0" smtClean="0"/>
              <a:t>管處，加強溝通與輔導</a:t>
            </a:r>
            <a:endParaRPr lang="en-US" altLang="zh-TW" sz="2800" dirty="0" smtClean="0"/>
          </a:p>
          <a:p>
            <a:pPr lvl="1"/>
            <a:r>
              <a:rPr lang="zh-TW" altLang="en-US" sz="2800" i="0" dirty="0" smtClean="0"/>
              <a:t>到林管處辦理訓練課程，與第一線人員直接溝通對話，釐清現場遇到的問題。</a:t>
            </a:r>
            <a:endParaRPr lang="en-US" altLang="zh-TW" sz="2800" i="0" dirty="0" smtClean="0"/>
          </a:p>
          <a:p>
            <a:endParaRPr lang="en-US" altLang="zh-TW" sz="2800" dirty="0" smtClean="0"/>
          </a:p>
          <a:p>
            <a:r>
              <a:rPr lang="zh-TW" altLang="en-US" sz="2800" dirty="0"/>
              <a:t>仍有調查人員或</a:t>
            </a:r>
            <a:r>
              <a:rPr lang="zh-TW" altLang="en-US" sz="2800" dirty="0" smtClean="0"/>
              <a:t>承辦還不太知道，已經可以申報上班前加班及前一晚前去調查樣區的相關費用。</a:t>
            </a:r>
            <a:endParaRPr lang="en-US" altLang="zh-TW" sz="2800" dirty="0" smtClean="0"/>
          </a:p>
          <a:p>
            <a:pPr lvl="1"/>
            <a:r>
              <a:rPr lang="zh-TW" altLang="en-US" sz="2800" i="0" dirty="0" smtClean="0"/>
              <a:t>調查季前公布樣點位置的注意事項或公文，可以加強或提醒。</a:t>
            </a:r>
            <a:endParaRPr lang="en-US" altLang="zh-TW" sz="2800" i="0" dirty="0" smtClean="0"/>
          </a:p>
          <a:p>
            <a:endParaRPr lang="en-US" altLang="zh-TW" sz="2800" i="0" dirty="0"/>
          </a:p>
          <a:p>
            <a:endParaRPr lang="en-US" altLang="zh-TW" sz="2800" i="0" dirty="0" smtClean="0"/>
          </a:p>
          <a:p>
            <a:pPr lvl="1"/>
            <a:endParaRPr lang="en-US" altLang="zh-TW" sz="2800" i="0" dirty="0" smtClean="0"/>
          </a:p>
        </p:txBody>
      </p:sp>
    </p:spTree>
    <p:extLst>
      <p:ext uri="{BB962C8B-B14F-4D97-AF65-F5344CB8AC3E}">
        <p14:creationId xmlns:p14="http://schemas.microsoft.com/office/powerpoint/2010/main" val="187997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未來展望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28700" y="1589902"/>
            <a:ext cx="7845334" cy="5159241"/>
          </a:xfrm>
        </p:spPr>
        <p:txBody>
          <a:bodyPr>
            <a:normAutofit fontScale="85000" lnSpcReduction="20000"/>
          </a:bodyPr>
          <a:lstStyle/>
          <a:p>
            <a:pPr marL="34290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zh-TW" altLang="en-US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持續監測</a:t>
            </a:r>
          </a:p>
          <a:p>
            <a:pPr marL="742950" lvl="1" indent="-285750">
              <a:lnSpc>
                <a:spcPct val="150000"/>
              </a:lnSpc>
              <a:spcBef>
                <a:spcPts val="148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en-US" altLang="zh-TW" sz="2400" i="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2021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年的相對密度較去年低，但單就兩年的比較就斷定獼猴族群下降尚嫌太早。</a:t>
            </a:r>
            <a:endParaRPr lang="zh-TW" altLang="en-US" sz="2400" i="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42950" lvl="1" indent="-285750">
              <a:lnSpc>
                <a:spcPct val="150000"/>
              </a:lnSpc>
              <a:spcBef>
                <a:spcPts val="148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未來仍需</a:t>
            </a:r>
            <a:r>
              <a:rPr lang="zh-TW" altLang="en-US" sz="2400" i="0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持續性的監測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，才能夠呈現獼猴族群在</a:t>
            </a:r>
            <a:r>
              <a:rPr lang="zh-TW" altLang="en-US" sz="2400" i="0" dirty="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年間的動態變化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</a:p>
          <a:p>
            <a:pPr marL="342900" lvl="0" indent="-342900">
              <a:lnSpc>
                <a:spcPct val="150000"/>
              </a:lnSpc>
              <a:spcBef>
                <a:spcPts val="1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zh-TW" altLang="en-US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提升資料正確</a:t>
            </a:r>
            <a:r>
              <a:rPr lang="zh-TW" altLang="en-US" sz="28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率</a:t>
            </a:r>
            <a:endParaRPr lang="en-US" altLang="zh-TW" sz="28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342900" lvl="0" indent="-342900">
              <a:lnSpc>
                <a:spcPct val="150000"/>
              </a:lnSpc>
              <a:spcBef>
                <a:spcPts val="1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zh-TW" altLang="en-US" sz="28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投稿期刊</a:t>
            </a:r>
            <a:endParaRPr lang="en-US" altLang="zh-TW" sz="28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42950" lvl="1" indent="-285750">
              <a:lnSpc>
                <a:spcPct val="150000"/>
              </a:lnSpc>
              <a:spcBef>
                <a:spcPts val="148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今年已投稿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台灣林業</a:t>
            </a:r>
            <a:r>
              <a:rPr lang="en-US" altLang="zh-TW" sz="2400" i="0" dirty="0">
                <a:latin typeface="Microsoft JhengHei"/>
                <a:ea typeface="Microsoft JhengHei"/>
                <a:cs typeface="Microsoft JhengHei"/>
              </a:rPr>
              <a:t>47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卷第</a:t>
            </a:r>
            <a:r>
              <a:rPr lang="en-US" altLang="zh-TW" sz="2400" i="0" dirty="0">
                <a:latin typeface="Microsoft JhengHei"/>
                <a:ea typeface="Microsoft JhengHei"/>
                <a:cs typeface="Microsoft JhengHei"/>
              </a:rPr>
              <a:t>3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期 </a:t>
            </a:r>
            <a:r>
              <a:rPr lang="en-US" alt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(2021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en-US" altLang="zh-TW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6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  <a:sym typeface="Microsoft JhengHei"/>
              </a:rPr>
              <a:t>月號</a:t>
            </a:r>
            <a:r>
              <a:rPr lang="en-US" altLang="zh-TW" sz="2400" i="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endParaRPr lang="en-US" altLang="zh-TW" sz="2400" i="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42950" lvl="1" indent="-285750">
              <a:lnSpc>
                <a:spcPct val="150000"/>
              </a:lnSpc>
              <a:spcBef>
                <a:spcPts val="148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未來持續發表</a:t>
            </a:r>
            <a:endParaRPr lang="en-US" altLang="zh-TW" sz="2400" i="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12388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繁殖鳥類</a:t>
            </a:r>
            <a:r>
              <a:rPr lang="zh-TW" altLang="en-US" dirty="0"/>
              <a:t>及訓練班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5445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前言和目標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68411" y="1589903"/>
            <a:ext cx="8320216" cy="5033319"/>
          </a:xfrm>
        </p:spPr>
        <p:txBody>
          <a:bodyPr>
            <a:noAutofit/>
          </a:bodyPr>
          <a:lstStyle/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鳥類族群是人類生存環境健康與否的重要指標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。</a:t>
            </a:r>
            <a:endParaRPr lang="en-US" altLang="zh-TW" sz="2400" i="0" dirty="0" smtClean="0">
              <a:latin typeface="Microsoft JhengHei"/>
              <a:ea typeface="Microsoft JhengHei"/>
              <a:cs typeface="Microsoft JhengHei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為了能更加瞭解及評斷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生物多樣性保育政策的效能與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進度。</a:t>
            </a:r>
            <a:endParaRPr lang="en-US" altLang="zh-TW" sz="2400" i="0" dirty="0" smtClean="0">
              <a:latin typeface="Microsoft JhengHei"/>
              <a:ea typeface="Microsoft JhengHei"/>
              <a:cs typeface="Microsoft JhengHei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獲得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繁殖鳥類族群數量的第一手資料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，可作為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保育類物種名錄調整等野生鳥類經營管理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措施的</a:t>
            </a:r>
            <a:r>
              <a:rPr lang="zh-TW" altLang="en-US" sz="2400" i="0" dirty="0">
                <a:latin typeface="Microsoft JhengHei"/>
                <a:ea typeface="Microsoft JhengHei"/>
                <a:cs typeface="Microsoft JhengHei"/>
              </a:rPr>
              <a:t>重要</a:t>
            </a:r>
            <a:r>
              <a:rPr lang="zh-TW" altLang="en-US" sz="2400" i="0" dirty="0" smtClean="0">
                <a:latin typeface="Microsoft JhengHei"/>
                <a:ea typeface="Microsoft JhengHei"/>
                <a:cs typeface="Microsoft JhengHei"/>
              </a:rPr>
              <a:t>參考。</a:t>
            </a:r>
            <a:endParaRPr lang="en-US" altLang="zh-TW" sz="2400" i="0" dirty="0">
              <a:latin typeface="Microsoft JhengHei"/>
              <a:ea typeface="Microsoft JhengHei"/>
              <a:cs typeface="Microsoft JhengHei"/>
            </a:endParaRPr>
          </a:p>
          <a:p>
            <a:pPr marL="742950" lvl="1" indent="-285750">
              <a:lnSpc>
                <a:spcPct val="150000"/>
              </a:lnSpc>
              <a:spcAft>
                <a:spcPts val="0"/>
              </a:spcAft>
              <a:buClr>
                <a:schemeClr val="dk1"/>
              </a:buClr>
              <a:buSzPts val="2400"/>
            </a:pPr>
            <a:endParaRPr lang="zh-TW" altLang="en-US" sz="2400" i="0" dirty="0">
              <a:latin typeface="Microsoft JhengHei"/>
              <a:ea typeface="Microsoft JhengHei"/>
              <a:cs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396265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2021</a:t>
            </a:r>
            <a:r>
              <a:rPr lang="zh-TW" altLang="en-US" dirty="0" smtClean="0"/>
              <a:t>年目標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28699" y="1589903"/>
            <a:ext cx="7456273" cy="49756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800" dirty="0" smtClean="0"/>
              <a:t>繁殖</a:t>
            </a:r>
            <a:r>
              <a:rPr lang="zh-TW" altLang="en-US" sz="2800" dirty="0"/>
              <a:t>鳥類</a:t>
            </a:r>
          </a:p>
          <a:p>
            <a:r>
              <a:rPr lang="zh-TW" altLang="en-US" dirty="0" smtClean="0"/>
              <a:t>協助</a:t>
            </a:r>
            <a:r>
              <a:rPr lang="zh-TW" altLang="en-US" dirty="0"/>
              <a:t>各林管</a:t>
            </a:r>
            <a:r>
              <a:rPr lang="zh-TW" altLang="en-US" dirty="0" smtClean="0"/>
              <a:t>處設置</a:t>
            </a:r>
            <a:r>
              <a:rPr lang="zh-TW" altLang="en-US" dirty="0"/>
              <a:t>的繁殖鳥類監測樣區</a:t>
            </a:r>
            <a:r>
              <a:rPr lang="en-US" altLang="zh-TW" dirty="0"/>
              <a:t>25</a:t>
            </a:r>
            <a:r>
              <a:rPr lang="zh-TW" altLang="en-US" dirty="0" smtClean="0"/>
              <a:t>個，並彙</a:t>
            </a:r>
            <a:r>
              <a:rPr lang="zh-TW" altLang="en-US" dirty="0"/>
              <a:t>整、檢核調查結果。</a:t>
            </a:r>
          </a:p>
          <a:p>
            <a:r>
              <a:rPr lang="zh-TW" altLang="en-US" dirty="0" smtClean="0"/>
              <a:t>綜</a:t>
            </a:r>
            <a:r>
              <a:rPr lang="zh-TW" altLang="en-US" dirty="0"/>
              <a:t>整國有林班地範圍的繁殖鳥類調查資料，分析其族群的分布和</a:t>
            </a:r>
            <a:r>
              <a:rPr lang="zh-TW" altLang="en-US" dirty="0" smtClean="0"/>
              <a:t>變動。</a:t>
            </a:r>
          </a:p>
        </p:txBody>
      </p:sp>
    </p:spTree>
    <p:extLst>
      <p:ext uri="{BB962C8B-B14F-4D97-AF65-F5344CB8AC3E}">
        <p14:creationId xmlns:p14="http://schemas.microsoft.com/office/powerpoint/2010/main" val="903939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79565" y="250371"/>
            <a:ext cx="7200900" cy="755822"/>
          </a:xfrm>
        </p:spPr>
        <p:txBody>
          <a:bodyPr/>
          <a:lstStyle/>
          <a:p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</a:t>
            </a:r>
            <a:r>
              <a:rPr lang="en-US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執行成果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405051" y="817076"/>
            <a:ext cx="5808617" cy="378234"/>
          </a:xfrm>
        </p:spPr>
        <p:txBody>
          <a:bodyPr>
            <a:normAutofit fontScale="92500"/>
          </a:bodyPr>
          <a:lstStyle/>
          <a:p>
            <a:r>
              <a:rPr lang="zh-TW" altLang="en-US" dirty="0" smtClean="0"/>
              <a:t>共 </a:t>
            </a:r>
            <a:r>
              <a:rPr lang="en-US" altLang="zh-TW" dirty="0" smtClean="0"/>
              <a:t>34</a:t>
            </a:r>
            <a:r>
              <a:rPr lang="zh-TW" altLang="en-US" dirty="0" smtClean="0"/>
              <a:t>  個樣區有執行鳥類調查，</a:t>
            </a:r>
            <a:r>
              <a:rPr lang="en-US" altLang="zh-TW" dirty="0" smtClean="0"/>
              <a:t>18</a:t>
            </a:r>
            <a:r>
              <a:rPr lang="zh-TW" altLang="en-US" dirty="0" smtClean="0"/>
              <a:t>個樣區可分析。</a:t>
            </a:r>
            <a:endParaRPr lang="zh-TW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719674"/>
              </p:ext>
            </p:extLst>
          </p:nvPr>
        </p:nvGraphicFramePr>
        <p:xfrm>
          <a:off x="731519" y="1195310"/>
          <a:ext cx="8229600" cy="5458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09898">
                  <a:extLst>
                    <a:ext uri="{9D8B030D-6E8A-4147-A177-3AD203B41FA5}">
                      <a16:colId xmlns:a16="http://schemas.microsoft.com/office/drawing/2014/main" val="304647163"/>
                    </a:ext>
                  </a:extLst>
                </a:gridCol>
                <a:gridCol w="5495109">
                  <a:extLst>
                    <a:ext uri="{9D8B030D-6E8A-4147-A177-3AD203B41FA5}">
                      <a16:colId xmlns:a16="http://schemas.microsoft.com/office/drawing/2014/main" val="4901871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23619893"/>
                    </a:ext>
                  </a:extLst>
                </a:gridCol>
                <a:gridCol w="539931">
                  <a:extLst>
                    <a:ext uri="{9D8B030D-6E8A-4147-A177-3AD203B41FA5}">
                      <a16:colId xmlns:a16="http://schemas.microsoft.com/office/drawing/2014/main" val="2721263303"/>
                    </a:ext>
                  </a:extLst>
                </a:gridCol>
                <a:gridCol w="775062">
                  <a:extLst>
                    <a:ext uri="{9D8B030D-6E8A-4147-A177-3AD203B41FA5}">
                      <a16:colId xmlns:a16="http://schemas.microsoft.com/office/drawing/2014/main" val="17240489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1600" dirty="0" smtClean="0">
                          <a:latin typeface="+mn-ea"/>
                          <a:ea typeface="+mn-ea"/>
                        </a:rPr>
                        <a:t>林管處</a:t>
                      </a:r>
                      <a:endParaRPr lang="zh-TW" altLang="en-US" sz="16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1800" dirty="0" smtClean="0">
                          <a:latin typeface="+mn-ea"/>
                          <a:ea typeface="+mn-ea"/>
                        </a:rPr>
                        <a:t>樣區列表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1600" dirty="0" smtClean="0">
                          <a:latin typeface="+mn-ea"/>
                          <a:ea typeface="+mn-ea"/>
                        </a:rPr>
                        <a:t>預計</a:t>
                      </a:r>
                      <a:endParaRPr lang="zh-TW" altLang="en-US" sz="16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1400" dirty="0" smtClean="0">
                          <a:latin typeface="+mn-ea"/>
                          <a:ea typeface="+mn-ea"/>
                        </a:rPr>
                        <a:t>回傳</a:t>
                      </a:r>
                      <a:endParaRPr lang="zh-TW" altLang="en-US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可分析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262576"/>
                  </a:ext>
                </a:extLst>
              </a:tr>
              <a:tr h="619390"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羅東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礁溪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南區</a:t>
                      </a:r>
                      <a:r>
                        <a:rPr lang="en-US" altLang="zh-TW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82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、</a:t>
                      </a:r>
                      <a:r>
                        <a:rPr lang="en-US" altLang="zh-TW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83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林班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、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明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池、羅區</a:t>
                      </a: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26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林班</a:t>
                      </a: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清水地熱區域</a:t>
                      </a: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、北投紗帽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山</a:t>
                      </a:r>
                      <a:endParaRPr lang="zh-TW" altLang="en-US" sz="1800" b="0" i="0" u="none" strike="noStrike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5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5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0596314"/>
                  </a:ext>
                </a:extLst>
              </a:tr>
              <a:tr h="619390"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新竹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東滿步道</a:t>
                      </a:r>
                      <a:r>
                        <a:rPr lang="en-US" altLang="zh-TW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烏來事業區第</a:t>
                      </a:r>
                      <a:r>
                        <a:rPr lang="en-US" altLang="zh-TW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36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林班</a:t>
                      </a:r>
                      <a:r>
                        <a:rPr lang="en-US" altLang="zh-TW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、司馬限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山、大溪</a:t>
                      </a: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44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林班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、大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霸</a:t>
                      </a: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信賢</a:t>
                      </a:r>
                      <a:endParaRPr lang="zh-TW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4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5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1</a:t>
                      </a:r>
                      <a:endParaRPr lang="zh-TW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8345345"/>
                  </a:ext>
                </a:extLst>
              </a:tr>
              <a:tr h="619390"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東勢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台</a:t>
                      </a:r>
                      <a:r>
                        <a:rPr lang="en-US" altLang="zh-TW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線</a:t>
                      </a:r>
                      <a:r>
                        <a:rPr lang="en-US" altLang="zh-TW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92k</a:t>
                      </a: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、大雪山</a:t>
                      </a:r>
                      <a:r>
                        <a:rPr lang="en-US" altLang="zh-TW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230</a:t>
                      </a: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林道</a:t>
                      </a:r>
                      <a:r>
                        <a:rPr lang="en-US" altLang="zh-TW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B</a:t>
                      </a: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、大雪山林道</a:t>
                      </a:r>
                      <a:r>
                        <a:rPr lang="en-US" altLang="zh-TW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210</a:t>
                      </a: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林道</a:t>
                      </a:r>
                      <a:r>
                        <a:rPr lang="en-US" altLang="zh-TW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B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、</a:t>
                      </a:r>
                      <a:endParaRPr lang="en-US" altLang="zh-TW" sz="1800" b="1" i="0" u="none" strike="noStrike" dirty="0" smtClean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en-US" altLang="zh-TW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540</a:t>
                      </a: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林道停車場、勢麗仙區</a:t>
                      </a:r>
                      <a:r>
                        <a:rPr lang="en-US" altLang="zh-TW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119</a:t>
                      </a:r>
                      <a:endParaRPr lang="zh-TW" altLang="en-US" sz="1800" b="1" i="0" u="none" strike="noStrike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5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5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5</a:t>
                      </a:r>
                      <a:endParaRPr lang="zh-TW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7589296"/>
                  </a:ext>
                </a:extLst>
              </a:tr>
              <a:tr h="619390"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南投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巒大</a:t>
                      </a:r>
                      <a:r>
                        <a:rPr lang="en-US" altLang="zh-TW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58</a:t>
                      </a: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林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班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瑞岩溪水管路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巒大第</a:t>
                      </a: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89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林班、長興林道</a:t>
                      </a:r>
                      <a:r>
                        <a:rPr lang="en-US" altLang="zh-TW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7K</a:t>
                      </a:r>
                      <a:endParaRPr lang="zh-TW" altLang="en-US" sz="1800" b="0" i="0" u="none" strike="noStrike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4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4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2</a:t>
                      </a:r>
                      <a:endParaRPr lang="zh-TW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695550"/>
                  </a:ext>
                </a:extLst>
              </a:tr>
              <a:tr h="619390"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嘉義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鈺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鼎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</a:t>
                      </a: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森鐵</a:t>
                      </a:r>
                      <a:r>
                        <a:rPr lang="en-US" altLang="zh-TW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41</a:t>
                      </a: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號隧道、馬頭山路口公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車站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、一葉蘭自然保留區</a:t>
                      </a:r>
                      <a:endParaRPr lang="zh-TW" altLang="en-US" sz="1800" b="0" i="0" u="none" strike="noStrike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4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4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3</a:t>
                      </a:r>
                      <a:endParaRPr lang="zh-TW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5148933"/>
                  </a:ext>
                </a:extLst>
              </a:tr>
              <a:tr h="619390"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屏東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瑪雅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、藤枝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遊樂區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、霧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台阿禮</a:t>
                      </a: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、墾丁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苗圃</a:t>
                      </a:r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4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4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1</a:t>
                      </a:r>
                      <a:endParaRPr lang="zh-TW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3104589"/>
                  </a:ext>
                </a:extLst>
              </a:tr>
              <a:tr h="619390"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花蓮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zh-TW" altLang="en-US" sz="18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花蓮縣大禹嶺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、酸柑、光復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林道</a:t>
                      </a:r>
                      <a:r>
                        <a:rPr lang="en-US" altLang="zh-TW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19K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</a:t>
                      </a:r>
                      <a:r>
                        <a:rPr lang="zh-TW" alt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磐石（瀧溪山）</a:t>
                      </a:r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4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3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1</a:t>
                      </a:r>
                      <a:endParaRPr lang="zh-TW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0465539"/>
                  </a:ext>
                </a:extLst>
              </a:tr>
              <a:tr h="619390"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TW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台東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金山段、台東</a:t>
                      </a:r>
                      <a:r>
                        <a:rPr lang="en-US" altLang="zh-TW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  <a:r>
                        <a:rPr lang="zh-TW" altLang="en-US" sz="1800" b="1" i="0" u="none" strike="noStrike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林班、錦屏林道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、成功事業區第</a:t>
                      </a:r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</a:t>
                      </a:r>
                      <a:r>
                        <a:rPr lang="zh-TW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林</a:t>
                      </a:r>
                      <a:r>
                        <a:rPr lang="zh-TW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班</a:t>
                      </a:r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4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TW" sz="1800" dirty="0" smtClean="0">
                          <a:latin typeface="+mn-ea"/>
                          <a:ea typeface="+mn-ea"/>
                        </a:rPr>
                        <a:t>4</a:t>
                      </a:r>
                      <a:endParaRPr lang="zh-TW" altLang="en-US" sz="18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3</a:t>
                      </a:r>
                      <a:endParaRPr lang="zh-TW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8153334"/>
                  </a:ext>
                </a:extLst>
              </a:tr>
            </a:tbl>
          </a:graphicData>
        </a:graphic>
      </p:graphicFrame>
      <p:sp>
        <p:nvSpPr>
          <p:cNvPr id="4" name="文字方塊 3"/>
          <p:cNvSpPr txBox="1"/>
          <p:nvPr/>
        </p:nvSpPr>
        <p:spPr>
          <a:xfrm>
            <a:off x="7160627" y="5907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0000FF"/>
                </a:solidFill>
              </a:rPr>
              <a:t>藍字為可用樣區</a:t>
            </a:r>
            <a:endParaRPr lang="zh-TW" altLang="en-US" b="1" dirty="0">
              <a:solidFill>
                <a:srgbClr val="0000FF"/>
              </a:solidFill>
            </a:endParaRPr>
          </a:p>
        </p:txBody>
      </p:sp>
      <p:sp>
        <p:nvSpPr>
          <p:cNvPr id="7" name="AutoShape 2" descr="点赞图标图片素材_免费点赞图标PNG设计图片大全_图精灵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6638" y1="15517" x2="36638" y2="15517"/>
                        <a14:foregroundMark x1="50431" y1="10345" x2="50431" y2="10345"/>
                        <a14:foregroundMark x1="65948" y1="10345" x2="65948" y2="10345"/>
                        <a14:foregroundMark x1="77155" y1="18621" x2="77155" y2="186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69233" y="2981671"/>
            <a:ext cx="391886" cy="489858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6638" y1="15517" x2="36638" y2="15517"/>
                        <a14:foregroundMark x1="50431" y1="10345" x2="50431" y2="10345"/>
                        <a14:foregroundMark x1="65948" y1="10345" x2="65948" y2="10345"/>
                        <a14:foregroundMark x1="77155" y1="18621" x2="77155" y2="186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69233" y="4187808"/>
            <a:ext cx="391886" cy="489858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6638" y1="15517" x2="36638" y2="15517"/>
                        <a14:foregroundMark x1="50431" y1="10345" x2="50431" y2="10345"/>
                        <a14:foregroundMark x1="65948" y1="10345" x2="65948" y2="10345"/>
                        <a14:foregroundMark x1="77155" y1="18621" x2="77155" y2="186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69233" y="6025316"/>
            <a:ext cx="391886" cy="48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64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2021</a:t>
            </a:r>
            <a:r>
              <a:rPr lang="zh-TW" altLang="en-US" dirty="0" smtClean="0"/>
              <a:t>年目標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28699" y="1881051"/>
            <a:ext cx="7456273" cy="46845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800" dirty="0" smtClean="0"/>
              <a:t>臺灣獼猴</a:t>
            </a:r>
            <a:endParaRPr lang="en-US" altLang="zh-TW" sz="2800" dirty="0" smtClean="0"/>
          </a:p>
          <a:p>
            <a:r>
              <a:rPr lang="zh-TW" altLang="en-US" dirty="0" smtClean="0"/>
              <a:t>辦理</a:t>
            </a:r>
            <a:r>
              <a:rPr lang="en-US" altLang="zh-TW" dirty="0"/>
              <a:t>3</a:t>
            </a:r>
            <a:r>
              <a:rPr lang="zh-TW" altLang="en-US" dirty="0"/>
              <a:t>場調查訓練</a:t>
            </a:r>
            <a:r>
              <a:rPr lang="zh-TW" altLang="en-US" dirty="0" smtClean="0"/>
              <a:t>班。</a:t>
            </a:r>
            <a:endParaRPr lang="zh-TW" altLang="en-US" dirty="0"/>
          </a:p>
          <a:p>
            <a:r>
              <a:rPr lang="zh-TW" altLang="en-US" dirty="0" smtClean="0"/>
              <a:t>協助</a:t>
            </a:r>
            <a:r>
              <a:rPr lang="zh-TW" altLang="en-US" dirty="0"/>
              <a:t>完成國有林班</a:t>
            </a:r>
            <a:r>
              <a:rPr lang="zh-TW" altLang="en-US" dirty="0" smtClean="0"/>
              <a:t>地的</a:t>
            </a:r>
            <a:r>
              <a:rPr lang="zh-TW" altLang="en-US" dirty="0"/>
              <a:t>臺灣獼猴調查，並彙整、檢核</a:t>
            </a:r>
            <a:r>
              <a:rPr lang="zh-TW" altLang="en-US" dirty="0" smtClean="0"/>
              <a:t>和分析</a:t>
            </a:r>
            <a:r>
              <a:rPr lang="zh-TW" altLang="en-US" dirty="0"/>
              <a:t>調查結果。</a:t>
            </a:r>
          </a:p>
          <a:p>
            <a:r>
              <a:rPr lang="zh-TW" altLang="en-US" dirty="0" smtClean="0"/>
              <a:t>分析</a:t>
            </a:r>
            <a:r>
              <a:rPr lang="en-US" altLang="zh-TW" dirty="0"/>
              <a:t>109-110</a:t>
            </a:r>
            <a:r>
              <a:rPr lang="zh-TW" altLang="en-US" dirty="0"/>
              <a:t>年度</a:t>
            </a:r>
            <a:r>
              <a:rPr lang="zh-TW" altLang="en-US" dirty="0" smtClean="0"/>
              <a:t>的</a:t>
            </a:r>
            <a:r>
              <a:rPr lang="zh-TW" altLang="en-US" dirty="0"/>
              <a:t>地點、棲地特性</a:t>
            </a:r>
            <a:r>
              <a:rPr lang="zh-TW" altLang="en-US" dirty="0" smtClean="0"/>
              <a:t>和年間</a:t>
            </a:r>
            <a:r>
              <a:rPr lang="zh-TW" altLang="en-US" dirty="0"/>
              <a:t>變化狀況</a:t>
            </a:r>
            <a:r>
              <a:rPr lang="zh-TW" altLang="en-US" dirty="0" smtClean="0"/>
              <a:t>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64015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i="0" dirty="0" smtClean="0"/>
              <a:t>護</a:t>
            </a:r>
            <a:r>
              <a:rPr lang="zh-TW" altLang="en-US" sz="2400" i="0" dirty="0"/>
              <a:t>管員帶路及熟悉調查規則，森林志工負責鳥種辨識</a:t>
            </a:r>
            <a:r>
              <a:rPr lang="zh-TW" altLang="en-US" sz="2400" i="0" dirty="0" smtClean="0"/>
              <a:t>，協力完成鳥類調查。</a:t>
            </a:r>
            <a:r>
              <a:rPr lang="en-US" altLang="zh-TW" sz="2400" i="0" dirty="0" smtClean="0"/>
              <a:t>(</a:t>
            </a:r>
            <a:r>
              <a:rPr lang="zh-TW" altLang="en-US" sz="2400" i="0" dirty="0"/>
              <a:t>東勢</a:t>
            </a:r>
            <a:r>
              <a:rPr lang="zh-TW" altLang="en-US" sz="2400" i="0" dirty="0" smtClean="0"/>
              <a:t>處、台東處</a:t>
            </a:r>
            <a:r>
              <a:rPr lang="en-US" altLang="zh-TW" sz="2400" i="0" dirty="0" smtClean="0"/>
              <a:t>)</a:t>
            </a:r>
          </a:p>
          <a:p>
            <a:r>
              <a:rPr lang="zh-TW" altLang="en-US" sz="2400" i="0" dirty="0" smtClean="0"/>
              <a:t>跨工作站自組鳥類調查隊，由調查隊一起調查，同時可以互相交流及確認，一起增進辨別鳥種能力。</a:t>
            </a:r>
            <a:endParaRPr lang="en-US" altLang="zh-TW" sz="2400" i="0" dirty="0" smtClean="0"/>
          </a:p>
          <a:p>
            <a:pPr lvl="1"/>
            <a:endParaRPr lang="en-US" altLang="zh-TW" sz="2400" i="0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8060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584" y="1183006"/>
            <a:ext cx="3696244" cy="27721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584" y="4085817"/>
            <a:ext cx="3696244" cy="27721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5475" y="1183006"/>
            <a:ext cx="3696243" cy="27721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4381" y="4085817"/>
            <a:ext cx="3696245" cy="27721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11283" y="444647"/>
            <a:ext cx="7200900" cy="755822"/>
          </a:xfrm>
        </p:spPr>
        <p:txBody>
          <a:bodyPr/>
          <a:lstStyle/>
          <a:p>
            <a:r>
              <a:rPr lang="zh-TW" altLang="en-US" dirty="0" smtClean="0"/>
              <a:t>訓練班成果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000637" y="748360"/>
            <a:ext cx="33211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20211122 </a:t>
            </a:r>
            <a:r>
              <a:rPr lang="zh-TW" altLang="en-US" dirty="0" smtClean="0"/>
              <a:t>林務局進階班</a:t>
            </a:r>
            <a:r>
              <a:rPr lang="en-US" altLang="zh-TW" dirty="0" smtClean="0"/>
              <a:t>@</a:t>
            </a:r>
            <a:r>
              <a:rPr lang="zh-TW" altLang="en-US" dirty="0" smtClean="0"/>
              <a:t>特</a:t>
            </a:r>
            <a:r>
              <a:rPr lang="zh-TW" altLang="en-US" dirty="0"/>
              <a:t>生</a:t>
            </a:r>
          </a:p>
        </p:txBody>
      </p:sp>
      <p:sp>
        <p:nvSpPr>
          <p:cNvPr id="9" name="矩形 8"/>
          <p:cNvSpPr/>
          <p:nvPr/>
        </p:nvSpPr>
        <p:spPr>
          <a:xfrm>
            <a:off x="6779301" y="1200469"/>
            <a:ext cx="2031325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chemeClr val="bg2">
                    <a:lumMod val="10000"/>
                  </a:schemeClr>
                </a:solidFill>
              </a:rPr>
              <a:t>鳥音錄音操作練習</a:t>
            </a:r>
            <a:endParaRPr lang="zh-TW" alt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010622" y="1200469"/>
            <a:ext cx="1980029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chemeClr val="bg2">
                    <a:lumMod val="10000"/>
                  </a:schemeClr>
                </a:solidFill>
              </a:rPr>
              <a:t>鳥音錄音</a:t>
            </a:r>
            <a:r>
              <a:rPr lang="en-US" altLang="zh-TW" b="1" dirty="0" smtClean="0">
                <a:solidFill>
                  <a:schemeClr val="bg2">
                    <a:lumMod val="10000"/>
                  </a:schemeClr>
                </a:solidFill>
              </a:rPr>
              <a:t>app</a:t>
            </a:r>
            <a:r>
              <a:rPr lang="zh-TW" altLang="en-US" b="1" dirty="0" smtClean="0">
                <a:solidFill>
                  <a:schemeClr val="bg2">
                    <a:lumMod val="10000"/>
                  </a:schemeClr>
                </a:solidFill>
              </a:rPr>
              <a:t>介紹</a:t>
            </a:r>
            <a:endParaRPr lang="zh-TW" alt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728493" y="6412549"/>
            <a:ext cx="2262158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chemeClr val="bg2">
                    <a:lumMod val="10000"/>
                  </a:schemeClr>
                </a:solidFill>
              </a:rPr>
              <a:t>與現場人員溝通對話</a:t>
            </a:r>
            <a:endParaRPr lang="zh-TW" alt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705222" y="6412549"/>
            <a:ext cx="2031325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chemeClr val="bg2">
                    <a:lumMod val="10000"/>
                  </a:schemeClr>
                </a:solidFill>
              </a:rPr>
              <a:t>鳥音辨識技巧分享</a:t>
            </a:r>
            <a:endParaRPr lang="zh-TW" alt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25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202</a:t>
            </a:r>
            <a:r>
              <a:rPr lang="en-US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 altLang="zh-TW" dirty="0" smtClean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</a:t>
            </a:r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遇到的問題及解決方案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 smtClean="0"/>
              <a:t>鳥種數量偏少</a:t>
            </a:r>
            <a:endParaRPr lang="en-US" altLang="zh-TW" sz="2800" dirty="0" smtClean="0"/>
          </a:p>
          <a:p>
            <a:pPr lvl="1"/>
            <a:r>
              <a:rPr lang="zh-TW" altLang="en-US" i="0" dirty="0" smtClean="0"/>
              <a:t>明年起建議調查同時錄鳥音</a:t>
            </a:r>
            <a:r>
              <a:rPr lang="en-US" altLang="zh-TW" i="0" dirty="0" smtClean="0"/>
              <a:t>6</a:t>
            </a:r>
            <a:r>
              <a:rPr lang="zh-TW" altLang="en-US" i="0" dirty="0" smtClean="0"/>
              <a:t>分鐘，輔助確認現場鳥況。</a:t>
            </a:r>
            <a:endParaRPr lang="en-US" altLang="zh-TW" i="0" dirty="0" smtClean="0"/>
          </a:p>
          <a:p>
            <a:pPr lvl="1"/>
            <a:endParaRPr lang="en-US" altLang="zh-TW" i="0" dirty="0" smtClean="0"/>
          </a:p>
          <a:p>
            <a:r>
              <a:rPr lang="zh-TW" altLang="en-US" sz="2800" dirty="0"/>
              <a:t>未知鳥種</a:t>
            </a:r>
            <a:endParaRPr lang="en-US" altLang="zh-TW" sz="2800" dirty="0"/>
          </a:p>
          <a:p>
            <a:pPr lvl="1"/>
            <a:r>
              <a:rPr lang="zh-TW" altLang="en-US" i="0" dirty="0" smtClean="0"/>
              <a:t>訓練班中，分享鳥類辨識</a:t>
            </a:r>
            <a:r>
              <a:rPr lang="en-US" altLang="zh-TW" i="0" dirty="0" smtClean="0"/>
              <a:t>APP</a:t>
            </a:r>
            <a:r>
              <a:rPr lang="zh-TW" altLang="en-US" i="0" dirty="0" smtClean="0"/>
              <a:t>、鳥音錄音</a:t>
            </a:r>
            <a:r>
              <a:rPr lang="en-US" altLang="zh-TW" i="0" dirty="0" smtClean="0"/>
              <a:t>APP</a:t>
            </a:r>
            <a:r>
              <a:rPr lang="zh-TW" altLang="en-US" i="0" dirty="0" smtClean="0"/>
              <a:t>，以及線上詢問的網站、論壇給調查員詢問及確認鳥種的管道與技巧。</a:t>
            </a:r>
            <a:endParaRPr lang="en-US" altLang="zh-TW" i="0" dirty="0" smtClean="0"/>
          </a:p>
          <a:p>
            <a:pPr marL="530352" lvl="1" indent="0">
              <a:buNone/>
            </a:pPr>
            <a:endParaRPr lang="en-US" altLang="zh-TW" i="0" dirty="0" smtClean="0"/>
          </a:p>
          <a:p>
            <a:pPr lvl="1"/>
            <a:endParaRPr lang="en-US" altLang="zh-TW" i="0" dirty="0" smtClean="0"/>
          </a:p>
          <a:p>
            <a:pPr lvl="1"/>
            <a:endParaRPr lang="en-US" altLang="zh-TW" i="0" dirty="0"/>
          </a:p>
          <a:p>
            <a:pPr marL="0" indent="0">
              <a:buNone/>
            </a:pPr>
            <a:endParaRPr lang="en-US" altLang="zh-TW" i="0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76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未來展望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2100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謝謝聆聽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/>
              <a:t>歡迎提問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02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 smtClean="0"/>
              <a:t>臺灣獼猴調查及訓練班</a:t>
            </a:r>
            <a:endParaRPr lang="zh-TW" altLang="en-US" sz="54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919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 txBox="1">
            <a:spLocks noGrp="1"/>
          </p:cNvSpPr>
          <p:nvPr>
            <p:ph type="body" idx="4294967295"/>
          </p:nvPr>
        </p:nvSpPr>
        <p:spPr>
          <a:xfrm>
            <a:off x="755649" y="2873375"/>
            <a:ext cx="5000625" cy="3675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20"/>
            </a:pP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固定調查</a:t>
            </a:r>
            <a:r>
              <a:rPr lang="zh-TW" sz="2800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樣區</a:t>
            </a: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lang="zh-TW" sz="2800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樣點</a:t>
            </a:r>
            <a:endParaRPr dirty="0"/>
          </a:p>
          <a:p>
            <a:pPr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20"/>
            </a:pP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以調查者為圓心</a:t>
            </a:r>
            <a:endParaRPr sz="28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20"/>
            </a:pP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停留固定時間(6分鐘)</a:t>
            </a:r>
            <a:endParaRPr dirty="0"/>
          </a:p>
          <a:p>
            <a:pPr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20"/>
            </a:pP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記錄</a:t>
            </a:r>
            <a:r>
              <a:rPr lang="zh-TW" sz="2800" dirty="0">
                <a:solidFill>
                  <a:schemeClr val="accent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獼猴</a:t>
            </a: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(看到的+聽到的)、</a:t>
            </a:r>
            <a:r>
              <a:rPr lang="zh-TW" sz="2800" dirty="0">
                <a:solidFill>
                  <a:schemeClr val="accent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區分猴群與孤猴</a:t>
            </a:r>
            <a:r>
              <a:rPr lang="zh-TW" sz="2800" dirty="0">
                <a:latin typeface="Microsoft JhengHei"/>
                <a:ea typeface="Microsoft JhengHei"/>
                <a:cs typeface="Microsoft JhengHei"/>
                <a:sym typeface="Microsoft JhengHei"/>
              </a:rPr>
              <a:t>、距離段、棲地</a:t>
            </a:r>
            <a:endParaRPr sz="2800" dirty="0">
              <a:solidFill>
                <a:schemeClr val="accent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755650" y="5665788"/>
            <a:ext cx="184150" cy="579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1" name="Google Shape;131;p5"/>
          <p:cNvSpPr/>
          <p:nvPr/>
        </p:nvSpPr>
        <p:spPr>
          <a:xfrm>
            <a:off x="1219200" y="1628775"/>
            <a:ext cx="5913438" cy="914400"/>
          </a:xfrm>
          <a:prstGeom prst="roundRect">
            <a:avLst>
              <a:gd name="adj" fmla="val 16667"/>
            </a:avLst>
          </a:prstGeom>
          <a:solidFill>
            <a:schemeClr val="accent3">
              <a:lumMod val="50000"/>
            </a:schemeClr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定點計數法</a:t>
            </a:r>
            <a:endParaRPr/>
          </a:p>
        </p:txBody>
      </p:sp>
      <p:grpSp>
        <p:nvGrpSpPr>
          <p:cNvPr id="132" name="Google Shape;132;p5"/>
          <p:cNvGrpSpPr/>
          <p:nvPr/>
        </p:nvGrpSpPr>
        <p:grpSpPr>
          <a:xfrm>
            <a:off x="5818717" y="3161506"/>
            <a:ext cx="3176588" cy="2794000"/>
            <a:chOff x="3080" y="1446"/>
            <a:chExt cx="2357" cy="2077"/>
          </a:xfrm>
        </p:grpSpPr>
        <p:pic>
          <p:nvPicPr>
            <p:cNvPr id="133" name="Google Shape;133;p5" descr="圖片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080" y="1446"/>
              <a:ext cx="2357" cy="2077"/>
            </a:xfrm>
            <a:prstGeom prst="rect">
              <a:avLst/>
            </a:prstGeom>
            <a:noFill/>
            <a:ln w="28575" cap="flat" cmpd="sng">
              <a:solidFill>
                <a:srgbClr val="0000FF"/>
              </a:solidFill>
              <a:prstDash val="solid"/>
              <a:miter lim="800000"/>
              <a:headEnd type="none" w="sm" len="sm"/>
              <a:tailEnd type="none" w="sm" len="sm"/>
            </a:ln>
          </p:spPr>
        </p:pic>
        <p:sp>
          <p:nvSpPr>
            <p:cNvPr id="134" name="Google Shape;134;p5"/>
            <p:cNvSpPr/>
            <p:nvPr/>
          </p:nvSpPr>
          <p:spPr>
            <a:xfrm>
              <a:off x="4014" y="1480"/>
              <a:ext cx="1244" cy="45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sp>
        <p:nvSpPr>
          <p:cNvPr id="135" name="Google Shape;135;p5"/>
          <p:cNvSpPr txBox="1"/>
          <p:nvPr/>
        </p:nvSpPr>
        <p:spPr>
          <a:xfrm>
            <a:off x="611560" y="338448"/>
            <a:ext cx="7689923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F6128"/>
              </a:buClr>
              <a:buSzPts val="4200"/>
              <a:buFont typeface="Microsoft JhengHei"/>
              <a:buNone/>
            </a:pPr>
            <a:r>
              <a:rPr lang="zh-TW" sz="4200" dirty="0">
                <a:solidFill>
                  <a:srgbClr val="4F612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BBS Taiwan調查方式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775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"/>
          <p:cNvSpPr txBox="1">
            <a:spLocks noGrp="1"/>
          </p:cNvSpPr>
          <p:nvPr>
            <p:ph type="title"/>
          </p:nvPr>
        </p:nvSpPr>
        <p:spPr>
          <a:xfrm>
            <a:off x="1503680" y="260648"/>
            <a:ext cx="7818438" cy="868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調查方式</a:t>
            </a:r>
            <a:endParaRPr>
              <a:solidFill>
                <a:srgbClr val="404F2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43" name="Google Shape;143;p6"/>
          <p:cNvSpPr/>
          <p:nvPr/>
        </p:nvSpPr>
        <p:spPr>
          <a:xfrm>
            <a:off x="107504" y="4432846"/>
            <a:ext cx="5045888" cy="395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12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</a:pPr>
            <a:endParaRPr sz="7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12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</a:pPr>
            <a:endParaRPr sz="7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506" y="3648634"/>
            <a:ext cx="5970494" cy="320936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737770" y="3702481"/>
            <a:ext cx="3734184" cy="1000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4" name="Google Shape;144;p6"/>
          <p:cNvSpPr/>
          <p:nvPr/>
        </p:nvSpPr>
        <p:spPr>
          <a:xfrm>
            <a:off x="717686" y="1207650"/>
            <a:ext cx="8426314" cy="293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Calibri"/>
              <a:buNone/>
            </a:pPr>
            <a:endParaRPr sz="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AutoNum type="arabicPeriod"/>
            </a:pPr>
            <a:r>
              <a:rPr lang="zh-TW" sz="22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調查期間為每年3 - 6月，一年調查2次。</a:t>
            </a:r>
            <a:endParaRPr sz="22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AutoNum type="arabicPeriod"/>
            </a:pPr>
            <a:r>
              <a:rPr lang="zh-TW" sz="22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每次調查於上午11點之前完成，可配合猴群較活躍的時段</a:t>
            </a:r>
            <a:r>
              <a:rPr lang="zh-TW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lang="en-US" altLang="zh-TW" sz="2200" dirty="0" smtClean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AutoNum type="arabicPeriod"/>
            </a:pPr>
            <a:r>
              <a:rPr lang="zh-TW" altLang="en-US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記錄 是否有猴群或為孤猴、叫聲、發現獼猴之距離。</a:t>
            </a:r>
            <a:endParaRPr sz="22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AutoNum type="arabicPeriod"/>
            </a:pPr>
            <a:r>
              <a:rPr lang="zh-TW" sz="22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每樣點拍攝4張棲地</a:t>
            </a:r>
            <a:r>
              <a:rPr lang="zh-TW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照片</a:t>
            </a:r>
            <a:r>
              <a:rPr lang="zh-TW" altLang="en-US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及</a:t>
            </a:r>
            <a:r>
              <a:rPr lang="en-US" altLang="zh-TW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GPS</a:t>
            </a:r>
            <a:r>
              <a:rPr lang="zh-TW" altLang="en-US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照片</a:t>
            </a:r>
            <a:r>
              <a:rPr lang="zh-TW" sz="22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sz="22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266158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-23813" y="0"/>
            <a:ext cx="9185276" cy="6883400"/>
            <a:chOff x="-23813" y="0"/>
            <a:chExt cx="9185276" cy="6883400"/>
          </a:xfrm>
        </p:grpSpPr>
        <p:pic>
          <p:nvPicPr>
            <p:cNvPr id="149" name="Google Shape;149;p7" descr="數支背景圖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9161463" cy="685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0" name="Google Shape;150;p7"/>
            <p:cNvSpPr/>
            <p:nvPr/>
          </p:nvSpPr>
          <p:spPr>
            <a:xfrm>
              <a:off x="-23813" y="4365625"/>
              <a:ext cx="3205163" cy="2492375"/>
            </a:xfrm>
            <a:custGeom>
              <a:avLst/>
              <a:gdLst/>
              <a:ahLst/>
              <a:cxnLst/>
              <a:rect l="l" t="t" r="r" b="b"/>
              <a:pathLst>
                <a:path w="2019" h="1570" extrusionOk="0">
                  <a:moveTo>
                    <a:pt x="468" y="4"/>
                  </a:moveTo>
                  <a:lnTo>
                    <a:pt x="17" y="0"/>
                  </a:lnTo>
                  <a:cubicBezTo>
                    <a:pt x="17" y="0"/>
                    <a:pt x="0" y="94"/>
                    <a:pt x="3" y="358"/>
                  </a:cubicBezTo>
                  <a:cubicBezTo>
                    <a:pt x="6" y="622"/>
                    <a:pt x="3" y="703"/>
                    <a:pt x="3" y="817"/>
                  </a:cubicBezTo>
                  <a:cubicBezTo>
                    <a:pt x="3" y="931"/>
                    <a:pt x="9" y="1132"/>
                    <a:pt x="6" y="1303"/>
                  </a:cubicBezTo>
                  <a:cubicBezTo>
                    <a:pt x="3" y="1474"/>
                    <a:pt x="10" y="1558"/>
                    <a:pt x="9" y="1567"/>
                  </a:cubicBezTo>
                  <a:cubicBezTo>
                    <a:pt x="10" y="1564"/>
                    <a:pt x="2019" y="1570"/>
                    <a:pt x="2019" y="1567"/>
                  </a:cubicBezTo>
                  <a:cubicBezTo>
                    <a:pt x="2018" y="1567"/>
                    <a:pt x="1602" y="1444"/>
                    <a:pt x="1395" y="1336"/>
                  </a:cubicBezTo>
                  <a:cubicBezTo>
                    <a:pt x="1188" y="1228"/>
                    <a:pt x="1005" y="1042"/>
                    <a:pt x="843" y="859"/>
                  </a:cubicBezTo>
                  <a:cubicBezTo>
                    <a:pt x="681" y="676"/>
                    <a:pt x="531" y="418"/>
                    <a:pt x="507" y="343"/>
                  </a:cubicBezTo>
                  <a:cubicBezTo>
                    <a:pt x="438" y="154"/>
                    <a:pt x="468" y="4"/>
                    <a:pt x="468" y="4"/>
                  </a:cubicBezTo>
                  <a:close/>
                </a:path>
              </a:pathLst>
            </a:custGeom>
            <a:solidFill>
              <a:srgbClr val="99CC00">
                <a:alpha val="39607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1" name="Google Shape;151;p7"/>
            <p:cNvGrpSpPr/>
            <p:nvPr/>
          </p:nvGrpSpPr>
          <p:grpSpPr>
            <a:xfrm>
              <a:off x="611188" y="4348163"/>
              <a:ext cx="5899150" cy="2535237"/>
              <a:chOff x="385" y="2739"/>
              <a:chExt cx="3716" cy="1597"/>
            </a:xfrm>
          </p:grpSpPr>
          <p:sp>
            <p:nvSpPr>
              <p:cNvPr id="152" name="Google Shape;152;p7"/>
              <p:cNvSpPr/>
              <p:nvPr/>
            </p:nvSpPr>
            <p:spPr>
              <a:xfrm>
                <a:off x="420" y="2757"/>
                <a:ext cx="3681" cy="1579"/>
              </a:xfrm>
              <a:custGeom>
                <a:avLst/>
                <a:gdLst/>
                <a:ahLst/>
                <a:cxnLst/>
                <a:rect l="l" t="t" r="r" b="b"/>
                <a:pathLst>
                  <a:path w="3681" h="1579" extrusionOk="0">
                    <a:moveTo>
                      <a:pt x="2424" y="0"/>
                    </a:moveTo>
                    <a:lnTo>
                      <a:pt x="30" y="3"/>
                    </a:lnTo>
                    <a:cubicBezTo>
                      <a:pt x="30" y="3"/>
                      <a:pt x="0" y="213"/>
                      <a:pt x="126" y="459"/>
                    </a:cubicBezTo>
                    <a:cubicBezTo>
                      <a:pt x="252" y="705"/>
                      <a:pt x="553" y="1044"/>
                      <a:pt x="822" y="1239"/>
                    </a:cubicBezTo>
                    <a:cubicBezTo>
                      <a:pt x="1092" y="1434"/>
                      <a:pt x="1520" y="1567"/>
                      <a:pt x="1716" y="1575"/>
                    </a:cubicBezTo>
                    <a:cubicBezTo>
                      <a:pt x="1904" y="1579"/>
                      <a:pt x="3440" y="1560"/>
                      <a:pt x="3438" y="1569"/>
                    </a:cubicBezTo>
                    <a:cubicBezTo>
                      <a:pt x="3440" y="1566"/>
                      <a:pt x="3630" y="1321"/>
                      <a:pt x="3681" y="1167"/>
                    </a:cubicBezTo>
                    <a:cubicBezTo>
                      <a:pt x="3678" y="1167"/>
                      <a:pt x="3561" y="1245"/>
                      <a:pt x="3477" y="1251"/>
                    </a:cubicBezTo>
                    <a:cubicBezTo>
                      <a:pt x="3393" y="1257"/>
                      <a:pt x="3104" y="1268"/>
                      <a:pt x="2877" y="1140"/>
                    </a:cubicBezTo>
                    <a:cubicBezTo>
                      <a:pt x="2721" y="1050"/>
                      <a:pt x="2575" y="927"/>
                      <a:pt x="2490" y="795"/>
                    </a:cubicBezTo>
                    <a:cubicBezTo>
                      <a:pt x="2407" y="661"/>
                      <a:pt x="2390" y="471"/>
                      <a:pt x="2379" y="339"/>
                    </a:cubicBezTo>
                    <a:cubicBezTo>
                      <a:pt x="2391" y="189"/>
                      <a:pt x="2424" y="0"/>
                      <a:pt x="2424" y="0"/>
                    </a:cubicBezTo>
                    <a:close/>
                  </a:path>
                </a:pathLst>
              </a:custGeom>
              <a:solidFill>
                <a:srgbClr val="0066FF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7"/>
              <p:cNvSpPr txBox="1"/>
              <p:nvPr/>
            </p:nvSpPr>
            <p:spPr>
              <a:xfrm>
                <a:off x="385" y="2739"/>
                <a:ext cx="499" cy="19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zh-TW" sz="1400">
                    <a:solidFill>
                      <a:srgbClr val="003399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100 m</a:t>
                </a:r>
                <a:endParaRPr/>
              </a:p>
            </p:txBody>
          </p:sp>
        </p:grpSp>
        <p:grpSp>
          <p:nvGrpSpPr>
            <p:cNvPr id="154" name="Google Shape;154;p7"/>
            <p:cNvGrpSpPr/>
            <p:nvPr/>
          </p:nvGrpSpPr>
          <p:grpSpPr>
            <a:xfrm>
              <a:off x="4429126" y="4348163"/>
              <a:ext cx="3063875" cy="2033587"/>
              <a:chOff x="2790" y="2739"/>
              <a:chExt cx="1930" cy="1281"/>
            </a:xfrm>
          </p:grpSpPr>
          <p:sp>
            <p:nvSpPr>
              <p:cNvPr id="155" name="Google Shape;155;p7"/>
              <p:cNvSpPr/>
              <p:nvPr/>
            </p:nvSpPr>
            <p:spPr>
              <a:xfrm>
                <a:off x="2796" y="2757"/>
                <a:ext cx="1924" cy="1263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1321" extrusionOk="0">
                    <a:moveTo>
                      <a:pt x="1725" y="6"/>
                    </a:moveTo>
                    <a:lnTo>
                      <a:pt x="63" y="0"/>
                    </a:lnTo>
                    <a:cubicBezTo>
                      <a:pt x="63" y="0"/>
                      <a:pt x="0" y="141"/>
                      <a:pt x="6" y="408"/>
                    </a:cubicBezTo>
                    <a:cubicBezTo>
                      <a:pt x="12" y="675"/>
                      <a:pt x="108" y="897"/>
                      <a:pt x="405" y="1101"/>
                    </a:cubicBezTo>
                    <a:cubicBezTo>
                      <a:pt x="702" y="1305"/>
                      <a:pt x="930" y="1308"/>
                      <a:pt x="1146" y="1317"/>
                    </a:cubicBezTo>
                    <a:cubicBezTo>
                      <a:pt x="1354" y="1321"/>
                      <a:pt x="1440" y="1227"/>
                      <a:pt x="1437" y="1236"/>
                    </a:cubicBezTo>
                    <a:cubicBezTo>
                      <a:pt x="1440" y="1233"/>
                      <a:pt x="2065" y="296"/>
                      <a:pt x="2121" y="135"/>
                    </a:cubicBezTo>
                    <a:cubicBezTo>
                      <a:pt x="2118" y="135"/>
                      <a:pt x="2052" y="162"/>
                      <a:pt x="1989" y="162"/>
                    </a:cubicBezTo>
                    <a:cubicBezTo>
                      <a:pt x="1926" y="162"/>
                      <a:pt x="1877" y="156"/>
                      <a:pt x="1839" y="138"/>
                    </a:cubicBezTo>
                    <a:cubicBezTo>
                      <a:pt x="1801" y="120"/>
                      <a:pt x="1777" y="103"/>
                      <a:pt x="1758" y="75"/>
                    </a:cubicBezTo>
                    <a:cubicBezTo>
                      <a:pt x="1753" y="61"/>
                      <a:pt x="1725" y="6"/>
                      <a:pt x="1725" y="6"/>
                    </a:cubicBezTo>
                    <a:close/>
                  </a:path>
                </a:pathLst>
              </a:custGeom>
              <a:solidFill>
                <a:srgbClr val="FF3399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7"/>
              <p:cNvSpPr txBox="1"/>
              <p:nvPr/>
            </p:nvSpPr>
            <p:spPr>
              <a:xfrm>
                <a:off x="2790" y="2739"/>
                <a:ext cx="408" cy="19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zh-TW" sz="1400">
                    <a:solidFill>
                      <a:srgbClr val="CC0066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25m</a:t>
                </a:r>
                <a:endParaRPr/>
              </a:p>
            </p:txBody>
          </p:sp>
        </p:grpSp>
        <p:sp>
          <p:nvSpPr>
            <p:cNvPr id="157" name="Google Shape;157;p7"/>
            <p:cNvSpPr txBox="1"/>
            <p:nvPr/>
          </p:nvSpPr>
          <p:spPr>
            <a:xfrm>
              <a:off x="8151813" y="3451225"/>
              <a:ext cx="18415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8" name="Google Shape;158;p7" descr="小猴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410990" y="3212976"/>
              <a:ext cx="1720850" cy="147161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082483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0"/>
          <p:cNvSpPr txBox="1">
            <a:spLocks noGrp="1"/>
          </p:cNvSpPr>
          <p:nvPr>
            <p:ph type="title"/>
          </p:nvPr>
        </p:nvSpPr>
        <p:spPr>
          <a:xfrm>
            <a:off x="1331640" y="116632"/>
            <a:ext cx="768992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 dirty="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檔案回傳</a:t>
            </a:r>
            <a:endParaRPr dirty="0">
              <a:solidFill>
                <a:srgbClr val="404F2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23" name="群組 22"/>
          <p:cNvGrpSpPr/>
          <p:nvPr/>
        </p:nvGrpSpPr>
        <p:grpSpPr>
          <a:xfrm>
            <a:off x="4342564" y="834935"/>
            <a:ext cx="2466534" cy="4139265"/>
            <a:chOff x="2222983" y="1850309"/>
            <a:chExt cx="5735844" cy="10486798"/>
          </a:xfrm>
        </p:grpSpPr>
        <p:sp>
          <p:nvSpPr>
            <p:cNvPr id="24" name="矩形 23"/>
            <p:cNvSpPr/>
            <p:nvPr/>
          </p:nvSpPr>
          <p:spPr>
            <a:xfrm>
              <a:off x="2222983" y="1850309"/>
              <a:ext cx="5735844" cy="29880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現場調查</a:t>
              </a:r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記錄表的</a:t>
              </a:r>
              <a:endParaRPr lang="en-US" altLang="zh-TW" sz="2000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掃描</a:t>
              </a:r>
              <a:r>
                <a:rPr lang="en-US" altLang="zh-TW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pdf</a:t>
              </a:r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檔</a:t>
              </a:r>
              <a:endParaRPr lang="en-US" altLang="zh-TW" sz="2000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25" name="圖片 24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298321" y="3636490"/>
              <a:ext cx="5660506" cy="8700617"/>
            </a:xfrm>
            <a:prstGeom prst="rect">
              <a:avLst/>
            </a:prstGeom>
            <a:ln w="3175">
              <a:noFill/>
            </a:ln>
          </p:spPr>
        </p:pic>
      </p:grpSp>
      <p:grpSp>
        <p:nvGrpSpPr>
          <p:cNvPr id="26" name="群組 25"/>
          <p:cNvGrpSpPr/>
          <p:nvPr/>
        </p:nvGrpSpPr>
        <p:grpSpPr>
          <a:xfrm>
            <a:off x="555863" y="1147973"/>
            <a:ext cx="3758156" cy="2844471"/>
            <a:chOff x="15213305" y="2012966"/>
            <a:chExt cx="10021749" cy="7585257"/>
          </a:xfrm>
        </p:grpSpPr>
        <p:sp>
          <p:nvSpPr>
            <p:cNvPr id="27" name="矩形 26"/>
            <p:cNvSpPr/>
            <p:nvPr/>
          </p:nvSpPr>
          <p:spPr>
            <a:xfrm>
              <a:off x="16558220" y="2012966"/>
              <a:ext cx="7331922" cy="1066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TW" altLang="en-US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記錄表彙整後的</a:t>
              </a:r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電子檔</a:t>
              </a:r>
              <a:endPara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28" name="圖片 27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213305" y="3033518"/>
              <a:ext cx="10021749" cy="6564705"/>
            </a:xfrm>
            <a:prstGeom prst="rect">
              <a:avLst/>
            </a:prstGeom>
          </p:spPr>
        </p:pic>
      </p:grpSp>
      <p:grpSp>
        <p:nvGrpSpPr>
          <p:cNvPr id="2" name="群組 1"/>
          <p:cNvGrpSpPr/>
          <p:nvPr/>
        </p:nvGrpSpPr>
        <p:grpSpPr>
          <a:xfrm>
            <a:off x="555863" y="4057349"/>
            <a:ext cx="3747082" cy="2800652"/>
            <a:chOff x="4031724" y="4243140"/>
            <a:chExt cx="2472836" cy="2189504"/>
          </a:xfrm>
        </p:grpSpPr>
        <p:sp>
          <p:nvSpPr>
            <p:cNvPr id="29" name="矩形 28"/>
            <p:cNvSpPr/>
            <p:nvPr/>
          </p:nvSpPr>
          <p:spPr>
            <a:xfrm>
              <a:off x="4031724" y="4243140"/>
              <a:ext cx="2472836" cy="3223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樣點環境照片各</a:t>
              </a:r>
              <a:r>
                <a:rPr lang="en-US" altLang="zh-TW" sz="2000" b="1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4</a:t>
              </a:r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張</a:t>
              </a:r>
              <a:endParaRPr lang="en-US" altLang="zh-TW" sz="2000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30" name="群組 29"/>
            <p:cNvGrpSpPr/>
            <p:nvPr/>
          </p:nvGrpSpPr>
          <p:grpSpPr>
            <a:xfrm>
              <a:off x="4031724" y="4542880"/>
              <a:ext cx="2472836" cy="1889764"/>
              <a:chOff x="3154194" y="2820532"/>
              <a:chExt cx="2569934" cy="1881554"/>
            </a:xfrm>
          </p:grpSpPr>
          <p:pic>
            <p:nvPicPr>
              <p:cNvPr id="31" name="圖片 30"/>
              <p:cNvPicPr>
                <a:picLocks noChangeAspect="1"/>
              </p:cNvPicPr>
              <p:nvPr/>
            </p:nvPicPr>
            <p:blipFill rotWithShape="1">
              <a:blip r:embed="rId5" cstate="screen">
                <a:clrChange>
                  <a:clrFrom>
                    <a:srgbClr val="FCFCFC"/>
                  </a:clrFrom>
                  <a:clrTo>
                    <a:srgbClr val="FCFCFC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154194" y="2820532"/>
                <a:ext cx="2569934" cy="930951"/>
              </a:xfrm>
              <a:prstGeom prst="rect">
                <a:avLst/>
              </a:prstGeom>
            </p:spPr>
          </p:pic>
          <p:pic>
            <p:nvPicPr>
              <p:cNvPr id="32" name="圖片 31"/>
              <p:cNvPicPr>
                <a:picLocks noChangeAspect="1"/>
              </p:cNvPicPr>
              <p:nvPr/>
            </p:nvPicPr>
            <p:blipFill rotWithShape="1">
              <a:blip r:embed="rId6" cstate="screen">
                <a:clrChange>
                  <a:clrFrom>
                    <a:srgbClr val="FCFCFC"/>
                  </a:clrFrom>
                  <a:clrTo>
                    <a:srgbClr val="FCFCFC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171428" y="3751483"/>
                <a:ext cx="2535466" cy="950603"/>
              </a:xfrm>
              <a:prstGeom prst="rect">
                <a:avLst/>
              </a:prstGeom>
            </p:spPr>
          </p:pic>
        </p:grpSp>
      </p:grpSp>
      <p:grpSp>
        <p:nvGrpSpPr>
          <p:cNvPr id="33" name="群組 32"/>
          <p:cNvGrpSpPr/>
          <p:nvPr/>
        </p:nvGrpSpPr>
        <p:grpSpPr>
          <a:xfrm>
            <a:off x="6881156" y="859649"/>
            <a:ext cx="2262844" cy="4036818"/>
            <a:chOff x="7210120" y="1762189"/>
            <a:chExt cx="2262844" cy="4036818"/>
          </a:xfrm>
        </p:grpSpPr>
        <p:pic>
          <p:nvPicPr>
            <p:cNvPr id="34" name="圖片 33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210120" y="2442501"/>
              <a:ext cx="2262844" cy="2894804"/>
            </a:xfrm>
            <a:prstGeom prst="rect">
              <a:avLst/>
            </a:prstGeom>
          </p:spPr>
        </p:pic>
        <p:sp>
          <p:nvSpPr>
            <p:cNvPr id="35" name="矩形 34"/>
            <p:cNvSpPr/>
            <p:nvPr/>
          </p:nvSpPr>
          <p:spPr>
            <a:xfrm>
              <a:off x="7260499" y="1762189"/>
              <a:ext cx="2212465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樣點座標的</a:t>
              </a:r>
              <a:r>
                <a:rPr lang="en-US" altLang="zh-TW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GPS</a:t>
              </a:r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照</a:t>
              </a:r>
              <a:endParaRPr lang="en-US" altLang="zh-TW" sz="2000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   </a:t>
              </a:r>
              <a:r>
                <a:rPr lang="zh-TW" altLang="en-US" sz="2000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每次調查都拍</a:t>
              </a:r>
              <a:endParaRPr lang="en-US" altLang="zh-TW" sz="20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36" name="直線單箭頭接點 35"/>
            <p:cNvCxnSpPr/>
            <p:nvPr/>
          </p:nvCxnSpPr>
          <p:spPr>
            <a:xfrm>
              <a:off x="8861236" y="3363589"/>
              <a:ext cx="35629" cy="2035308"/>
            </a:xfrm>
            <a:prstGeom prst="straightConnector1">
              <a:avLst/>
            </a:prstGeom>
            <a:noFill/>
            <a:ln w="73025" cap="flat">
              <a:solidFill>
                <a:srgbClr val="FF66FF"/>
              </a:solidFill>
              <a:prstDash val="solid"/>
              <a:round/>
              <a:headEnd type="arrow"/>
              <a:tailEnd type="none"/>
            </a:ln>
            <a:effectLst>
              <a:outerShdw blurRad="76200" dist="381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7" name="矩形 36"/>
            <p:cNvSpPr/>
            <p:nvPr/>
          </p:nvSpPr>
          <p:spPr>
            <a:xfrm>
              <a:off x="7260499" y="5398897"/>
              <a:ext cx="2212465" cy="400110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zh-TW" altLang="en-US" sz="2000" dirty="0">
                  <a:solidFill>
                    <a:srgbClr val="0000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樣點座標</a:t>
              </a:r>
              <a:endParaRPr lang="zh-TW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468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"/>
          <p:cNvSpPr txBox="1"/>
          <p:nvPr/>
        </p:nvSpPr>
        <p:spPr>
          <a:xfrm>
            <a:off x="1484040" y="269032"/>
            <a:ext cx="768992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404F21"/>
              </a:buClr>
              <a:buSzPts val="4400"/>
              <a:buFont typeface="Microsoft JhengHei"/>
              <a:buNone/>
            </a:pPr>
            <a:r>
              <a:rPr lang="zh-TW" sz="4400">
                <a:solidFill>
                  <a:srgbClr val="404F2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資料篩選和分析</a:t>
            </a:r>
            <a:endParaRPr sz="4400">
              <a:solidFill>
                <a:srgbClr val="404F2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84" name="Google Shape;184;p11"/>
          <p:cNvSpPr/>
          <p:nvPr/>
        </p:nvSpPr>
        <p:spPr>
          <a:xfrm>
            <a:off x="755576" y="1556792"/>
            <a:ext cx="7920880" cy="4524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有效調查半徑為100m</a:t>
            </a:r>
            <a:endParaRPr/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常態猴群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相鄰樣點均有記錄猴群，若距離&lt;300m ，只保留一群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海拔&lt;50m的森林總面積約2.36%，面積小，分布零散，不適合作為猴群密度估算的範圍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計算猴群的相對密度(群/樣點)</a:t>
            </a:r>
            <a:endParaRPr sz="24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301243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1420</TotalTime>
  <Words>2163</Words>
  <Application>Microsoft Office PowerPoint</Application>
  <PresentationFormat>如螢幕大小 (4:3)</PresentationFormat>
  <Paragraphs>627</Paragraphs>
  <Slides>34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34</vt:i4>
      </vt:variant>
    </vt:vector>
  </HeadingPairs>
  <TitlesOfParts>
    <vt:vector size="44" baseType="lpstr">
      <vt:lpstr>Microsoft JhengHei</vt:lpstr>
      <vt:lpstr>Microsoft JhengHei</vt:lpstr>
      <vt:lpstr>新細明體</vt:lpstr>
      <vt:lpstr>標楷體</vt:lpstr>
      <vt:lpstr>Arial</vt:lpstr>
      <vt:lpstr>Calibri</vt:lpstr>
      <vt:lpstr>Cambria</vt:lpstr>
      <vt:lpstr>Franklin Gothic Book</vt:lpstr>
      <vt:lpstr>Times New Roman</vt:lpstr>
      <vt:lpstr>Crop</vt:lpstr>
      <vt:lpstr>110年度國有林班地臺灣獼猴與繁殖鳥類監測計畫</vt:lpstr>
      <vt:lpstr>前言和目標</vt:lpstr>
      <vt:lpstr>2021年目標</vt:lpstr>
      <vt:lpstr>臺灣獼猴調查及訓練班</vt:lpstr>
      <vt:lpstr>PowerPoint 簡報</vt:lpstr>
      <vt:lpstr>調查方式</vt:lpstr>
      <vt:lpstr>PowerPoint 簡報</vt:lpstr>
      <vt:lpstr>檔案回傳</vt:lpstr>
      <vt:lpstr>PowerPoint 簡報</vt:lpstr>
      <vt:lpstr>PowerPoint 簡報</vt:lpstr>
      <vt:lpstr>2021年獼猴調查成果</vt:lpstr>
      <vt:lpstr>2021年執行成果</vt:lpstr>
      <vt:lpstr>2021年各林管處的資料回收率</vt:lpstr>
      <vt:lpstr>2021年各林管處的資料正確率</vt:lpstr>
      <vt:lpstr>各林管處各疏失資料類型</vt:lpstr>
      <vt:lpstr>2021年在各林管處的分布</vt:lpstr>
      <vt:lpstr>影響獼猴分布因子-模式選擇</vt:lpstr>
      <vt:lpstr>GLMM模式變數的檢定</vt:lpstr>
      <vt:lpstr>Tukey多重比較</vt:lpstr>
      <vt:lpstr>各林管處的相對密度</vt:lpstr>
      <vt:lpstr>各年的相對密度</vt:lpstr>
      <vt:lpstr>訓練班</vt:lpstr>
      <vt:lpstr>訓練班</vt:lpstr>
      <vt:lpstr>2021年遇到的問題及解決方案</vt:lpstr>
      <vt:lpstr>未來展望</vt:lpstr>
      <vt:lpstr>繁殖鳥類及訓練班</vt:lpstr>
      <vt:lpstr>前言和目標</vt:lpstr>
      <vt:lpstr>2021年目標</vt:lpstr>
      <vt:lpstr>2021年執行成果</vt:lpstr>
      <vt:lpstr>PowerPoint 簡報</vt:lpstr>
      <vt:lpstr>訓練班成果</vt:lpstr>
      <vt:lpstr>2021年遇到的問題及解決方案</vt:lpstr>
      <vt:lpstr>未來展望</vt:lpstr>
      <vt:lpstr>謝謝聆聽 歡迎提問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110年度國有林班地臺灣獼猴與繁殖鳥類監測計畫</dc:title>
  <dc:creator>user</dc:creator>
  <cp:lastModifiedBy>user</cp:lastModifiedBy>
  <cp:revision>80</cp:revision>
  <dcterms:created xsi:type="dcterms:W3CDTF">2021-12-06T02:03:37Z</dcterms:created>
  <dcterms:modified xsi:type="dcterms:W3CDTF">2021-12-10T01:58:58Z</dcterms:modified>
</cp:coreProperties>
</file>